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
  </p:notesMasterIdLst>
  <p:sldIdLst>
    <p:sldId id="259" r:id="rId3"/>
    <p:sldId id="257" r:id="rId4"/>
  </p:sldIdLst>
  <p:sldSz cx="6858000" cy="9906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BFDC"/>
    <a:srgbClr val="B9378E"/>
    <a:srgbClr val="182390"/>
    <a:srgbClr val="E30D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3525" autoAdjust="0"/>
  </p:normalViewPr>
  <p:slideViewPr>
    <p:cSldViewPr>
      <p:cViewPr varScale="1">
        <p:scale>
          <a:sx n="52" d="100"/>
          <a:sy n="52" d="100"/>
        </p:scale>
        <p:origin x="2292" y="7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3713"/>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26" tIns="45713" rIns="91426" bIns="45713" rtlCol="0"/>
          <a:lstStyle>
            <a:lvl1pPr algn="r">
              <a:defRPr sz="1200"/>
            </a:lvl1pPr>
          </a:lstStyle>
          <a:p>
            <a:fld id="{01A7D6AC-3532-4D53-9C20-268D279300A7}" type="datetimeFigureOut">
              <a:rPr kumimoji="1" lang="ja-JP" altLang="en-US" smtClean="0"/>
              <a:t>2019/4/24</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ー 4"/>
          <p:cNvSpPr>
            <a:spLocks noGrp="1"/>
          </p:cNvSpPr>
          <p:nvPr>
            <p:ph type="body" sz="quarter" idx="3"/>
          </p:nvPr>
        </p:nvSpPr>
        <p:spPr>
          <a:xfrm>
            <a:off x="673101" y="4686300"/>
            <a:ext cx="5389563" cy="4440238"/>
          </a:xfrm>
          <a:prstGeom prst="rect">
            <a:avLst/>
          </a:prstGeom>
        </p:spPr>
        <p:txBody>
          <a:bodyPr vert="horz" lIns="91426" tIns="45713" rIns="91426"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4"/>
            <a:ext cx="2919413" cy="493712"/>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3712"/>
          </a:xfrm>
          <a:prstGeom prst="rect">
            <a:avLst/>
          </a:prstGeom>
        </p:spPr>
        <p:txBody>
          <a:bodyPr vert="horz" lIns="91426" tIns="45713" rIns="91426" bIns="45713" rtlCol="0" anchor="b"/>
          <a:lstStyle>
            <a:lvl1pPr algn="r">
              <a:defRPr sz="1200"/>
            </a:lvl1pPr>
          </a:lstStyle>
          <a:p>
            <a:fld id="{DA47E8A1-FCB8-4B93-BB58-CD23A3F466F7}" type="slidenum">
              <a:rPr kumimoji="1" lang="ja-JP" altLang="en-US" smtClean="0"/>
              <a:t>‹#›</a:t>
            </a:fld>
            <a:endParaRPr kumimoji="1" lang="ja-JP" altLang="en-US"/>
          </a:p>
        </p:txBody>
      </p:sp>
    </p:spTree>
    <p:extLst>
      <p:ext uri="{BB962C8B-B14F-4D97-AF65-F5344CB8AC3E}">
        <p14:creationId xmlns:p14="http://schemas.microsoft.com/office/powerpoint/2010/main" val="41115181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A47E8A1-FCB8-4B93-BB58-CD23A3F466F7}" type="slidenum">
              <a:rPr kumimoji="1" lang="ja-JP" altLang="en-US" smtClean="0"/>
              <a:t>2</a:t>
            </a:fld>
            <a:endParaRPr kumimoji="1" lang="ja-JP" altLang="en-US"/>
          </a:p>
        </p:txBody>
      </p:sp>
    </p:spTree>
    <p:extLst>
      <p:ext uri="{BB962C8B-B14F-4D97-AF65-F5344CB8AC3E}">
        <p14:creationId xmlns:p14="http://schemas.microsoft.com/office/powerpoint/2010/main" val="3546421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E21678C-A5A7-4A81-97F0-A8443D71535C}" type="datetimeFigureOut">
              <a:rPr lang="ja-JP" altLang="en-US"/>
              <a:pPr>
                <a:defRPr/>
              </a:pPr>
              <a:t>2019/4/24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6F23E6B-601A-4519-B4FC-87212332B39C}"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E60AC30-EA1F-4454-BFB0-03BD1AEFADD0}" type="datetimeFigureOut">
              <a:rPr lang="ja-JP" altLang="en-US"/>
              <a:pPr>
                <a:defRPr/>
              </a:pPr>
              <a:t>2019/4/24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FCCA576-C1AB-4BEB-B8F6-D232E95B1E6A}"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6" y="529697"/>
            <a:ext cx="3357563" cy="1126807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AB787867-1A7B-4AA6-90B6-6D0444FF2307}" type="datetimeFigureOut">
              <a:rPr lang="ja-JP" altLang="en-US"/>
              <a:pPr>
                <a:defRPr/>
              </a:pPr>
              <a:t>2019/4/24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69147AC-A6AC-450D-808C-1C9F4CC12453}" type="slidenum">
              <a:rPr lang="ja-JP" altLang="en-US"/>
              <a:pPr>
                <a:defRPr/>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1"/>
            <a:ext cx="5829300" cy="212337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03159" indent="0" algn="ctr">
              <a:buNone/>
              <a:defRPr>
                <a:solidFill>
                  <a:schemeClr val="tx1">
                    <a:tint val="75000"/>
                  </a:schemeClr>
                </a:solidFill>
              </a:defRPr>
            </a:lvl2pPr>
            <a:lvl3pPr marL="806318" indent="0" algn="ctr">
              <a:buNone/>
              <a:defRPr>
                <a:solidFill>
                  <a:schemeClr val="tx1">
                    <a:tint val="75000"/>
                  </a:schemeClr>
                </a:solidFill>
              </a:defRPr>
            </a:lvl3pPr>
            <a:lvl4pPr marL="1209477" indent="0" algn="ctr">
              <a:buNone/>
              <a:defRPr>
                <a:solidFill>
                  <a:schemeClr val="tx1">
                    <a:tint val="75000"/>
                  </a:schemeClr>
                </a:solidFill>
              </a:defRPr>
            </a:lvl4pPr>
            <a:lvl5pPr marL="1612636" indent="0" algn="ctr">
              <a:buNone/>
              <a:defRPr>
                <a:solidFill>
                  <a:schemeClr val="tx1">
                    <a:tint val="75000"/>
                  </a:schemeClr>
                </a:solidFill>
              </a:defRPr>
            </a:lvl5pPr>
            <a:lvl6pPr marL="2015795" indent="0" algn="ctr">
              <a:buNone/>
              <a:defRPr>
                <a:solidFill>
                  <a:schemeClr val="tx1">
                    <a:tint val="75000"/>
                  </a:schemeClr>
                </a:solidFill>
              </a:defRPr>
            </a:lvl6pPr>
            <a:lvl7pPr marL="2418954" indent="0" algn="ctr">
              <a:buNone/>
              <a:defRPr>
                <a:solidFill>
                  <a:schemeClr val="tx1">
                    <a:tint val="75000"/>
                  </a:schemeClr>
                </a:solidFill>
              </a:defRPr>
            </a:lvl7pPr>
            <a:lvl8pPr marL="2822113" indent="0" algn="ctr">
              <a:buNone/>
              <a:defRPr>
                <a:solidFill>
                  <a:schemeClr val="tx1">
                    <a:tint val="75000"/>
                  </a:schemeClr>
                </a:solidFill>
              </a:defRPr>
            </a:lvl8pPr>
            <a:lvl9pPr marL="32252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824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63370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1"/>
          </a:xfrm>
        </p:spPr>
        <p:txBody>
          <a:bodyPr anchor="t"/>
          <a:lstStyle>
            <a:lvl1pPr algn="l">
              <a:defRPr sz="3527"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1764">
                <a:solidFill>
                  <a:schemeClr val="tx1">
                    <a:tint val="75000"/>
                  </a:schemeClr>
                </a:solidFill>
              </a:defRPr>
            </a:lvl1pPr>
            <a:lvl2pPr marL="403159" indent="0">
              <a:buNone/>
              <a:defRPr sz="1587">
                <a:solidFill>
                  <a:schemeClr val="tx1">
                    <a:tint val="75000"/>
                  </a:schemeClr>
                </a:solidFill>
              </a:defRPr>
            </a:lvl2pPr>
            <a:lvl3pPr marL="806318" indent="0">
              <a:buNone/>
              <a:defRPr sz="1411">
                <a:solidFill>
                  <a:schemeClr val="tx1">
                    <a:tint val="75000"/>
                  </a:schemeClr>
                </a:solidFill>
              </a:defRPr>
            </a:lvl3pPr>
            <a:lvl4pPr marL="1209477" indent="0">
              <a:buNone/>
              <a:defRPr sz="1235">
                <a:solidFill>
                  <a:schemeClr val="tx1">
                    <a:tint val="75000"/>
                  </a:schemeClr>
                </a:solidFill>
              </a:defRPr>
            </a:lvl4pPr>
            <a:lvl5pPr marL="1612636" indent="0">
              <a:buNone/>
              <a:defRPr sz="1235">
                <a:solidFill>
                  <a:schemeClr val="tx1">
                    <a:tint val="75000"/>
                  </a:schemeClr>
                </a:solidFill>
              </a:defRPr>
            </a:lvl5pPr>
            <a:lvl6pPr marL="2015795" indent="0">
              <a:buNone/>
              <a:defRPr sz="1235">
                <a:solidFill>
                  <a:schemeClr val="tx1">
                    <a:tint val="75000"/>
                  </a:schemeClr>
                </a:solidFill>
              </a:defRPr>
            </a:lvl6pPr>
            <a:lvl7pPr marL="2418954" indent="0">
              <a:buNone/>
              <a:defRPr sz="1235">
                <a:solidFill>
                  <a:schemeClr val="tx1">
                    <a:tint val="75000"/>
                  </a:schemeClr>
                </a:solidFill>
              </a:defRPr>
            </a:lvl7pPr>
            <a:lvl8pPr marL="2822113" indent="0">
              <a:buNone/>
              <a:defRPr sz="1235">
                <a:solidFill>
                  <a:schemeClr val="tx1">
                    <a:tint val="75000"/>
                  </a:schemeClr>
                </a:solidFill>
              </a:defRPr>
            </a:lvl8pPr>
            <a:lvl9pPr marL="3225272" indent="0">
              <a:buNone/>
              <a:defRPr sz="1235">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81001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2469"/>
            </a:lvl1pPr>
            <a:lvl2pPr>
              <a:defRPr sz="2116"/>
            </a:lvl2pPr>
            <a:lvl3pPr>
              <a:defRPr sz="1764"/>
            </a:lvl3pPr>
            <a:lvl4pPr>
              <a:defRPr sz="1587"/>
            </a:lvl4pPr>
            <a:lvl5pPr>
              <a:defRPr sz="1587"/>
            </a:lvl5pPr>
            <a:lvl6pPr>
              <a:defRPr sz="1587"/>
            </a:lvl6pPr>
            <a:lvl7pPr>
              <a:defRPr sz="1587"/>
            </a:lvl7pPr>
            <a:lvl8pPr>
              <a:defRPr sz="1587"/>
            </a:lvl8pPr>
            <a:lvl9pPr>
              <a:defRPr sz="158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2469"/>
            </a:lvl1pPr>
            <a:lvl2pPr>
              <a:defRPr sz="2116"/>
            </a:lvl2pPr>
            <a:lvl3pPr>
              <a:defRPr sz="1764"/>
            </a:lvl3pPr>
            <a:lvl4pPr>
              <a:defRPr sz="1587"/>
            </a:lvl4pPr>
            <a:lvl5pPr>
              <a:defRPr sz="1587"/>
            </a:lvl5pPr>
            <a:lvl6pPr>
              <a:defRPr sz="1587"/>
            </a:lvl6pPr>
            <a:lvl7pPr>
              <a:defRPr sz="1587"/>
            </a:lvl7pPr>
            <a:lvl8pPr>
              <a:defRPr sz="1587"/>
            </a:lvl8pPr>
            <a:lvl9pPr>
              <a:defRPr sz="158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36298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6"/>
            <a:ext cx="3030141" cy="924100"/>
          </a:xfrm>
        </p:spPr>
        <p:txBody>
          <a:bodyPr anchor="b"/>
          <a:lstStyle>
            <a:lvl1pPr marL="0" indent="0">
              <a:buNone/>
              <a:defRPr sz="2116" b="1"/>
            </a:lvl1pPr>
            <a:lvl2pPr marL="403159" indent="0">
              <a:buNone/>
              <a:defRPr sz="1764" b="1"/>
            </a:lvl2pPr>
            <a:lvl3pPr marL="806318" indent="0">
              <a:buNone/>
              <a:defRPr sz="1587" b="1"/>
            </a:lvl3pPr>
            <a:lvl4pPr marL="1209477" indent="0">
              <a:buNone/>
              <a:defRPr sz="1411" b="1"/>
            </a:lvl4pPr>
            <a:lvl5pPr marL="1612636" indent="0">
              <a:buNone/>
              <a:defRPr sz="1411" b="1"/>
            </a:lvl5pPr>
            <a:lvl6pPr marL="2015795" indent="0">
              <a:buNone/>
              <a:defRPr sz="1411" b="1"/>
            </a:lvl6pPr>
            <a:lvl7pPr marL="2418954" indent="0">
              <a:buNone/>
              <a:defRPr sz="1411" b="1"/>
            </a:lvl7pPr>
            <a:lvl8pPr marL="2822113" indent="0">
              <a:buNone/>
              <a:defRPr sz="1411" b="1"/>
            </a:lvl8pPr>
            <a:lvl9pPr marL="3225272" indent="0">
              <a:buNone/>
              <a:defRPr sz="141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116"/>
            </a:lvl1pPr>
            <a:lvl2pPr>
              <a:defRPr sz="1764"/>
            </a:lvl2pPr>
            <a:lvl3pPr>
              <a:defRPr sz="1587"/>
            </a:lvl3pPr>
            <a:lvl4pPr>
              <a:defRPr sz="1411"/>
            </a:lvl4pPr>
            <a:lvl5pPr>
              <a:defRPr sz="1411"/>
            </a:lvl5pPr>
            <a:lvl6pPr>
              <a:defRPr sz="1411"/>
            </a:lvl6pPr>
            <a:lvl7pPr>
              <a:defRPr sz="1411"/>
            </a:lvl7pPr>
            <a:lvl8pPr>
              <a:defRPr sz="1411"/>
            </a:lvl8pPr>
            <a:lvl9pPr>
              <a:defRPr sz="14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6"/>
            <a:ext cx="3031331" cy="924100"/>
          </a:xfrm>
        </p:spPr>
        <p:txBody>
          <a:bodyPr anchor="b"/>
          <a:lstStyle>
            <a:lvl1pPr marL="0" indent="0">
              <a:buNone/>
              <a:defRPr sz="2116" b="1"/>
            </a:lvl1pPr>
            <a:lvl2pPr marL="403159" indent="0">
              <a:buNone/>
              <a:defRPr sz="1764" b="1"/>
            </a:lvl2pPr>
            <a:lvl3pPr marL="806318" indent="0">
              <a:buNone/>
              <a:defRPr sz="1587" b="1"/>
            </a:lvl3pPr>
            <a:lvl4pPr marL="1209477" indent="0">
              <a:buNone/>
              <a:defRPr sz="1411" b="1"/>
            </a:lvl4pPr>
            <a:lvl5pPr marL="1612636" indent="0">
              <a:buNone/>
              <a:defRPr sz="1411" b="1"/>
            </a:lvl5pPr>
            <a:lvl6pPr marL="2015795" indent="0">
              <a:buNone/>
              <a:defRPr sz="1411" b="1"/>
            </a:lvl6pPr>
            <a:lvl7pPr marL="2418954" indent="0">
              <a:buNone/>
              <a:defRPr sz="1411" b="1"/>
            </a:lvl7pPr>
            <a:lvl8pPr marL="2822113" indent="0">
              <a:buNone/>
              <a:defRPr sz="1411" b="1"/>
            </a:lvl8pPr>
            <a:lvl9pPr marL="3225272" indent="0">
              <a:buNone/>
              <a:defRPr sz="141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116"/>
            </a:lvl1pPr>
            <a:lvl2pPr>
              <a:defRPr sz="1764"/>
            </a:lvl2pPr>
            <a:lvl3pPr>
              <a:defRPr sz="1587"/>
            </a:lvl3pPr>
            <a:lvl4pPr>
              <a:defRPr sz="1411"/>
            </a:lvl4pPr>
            <a:lvl5pPr>
              <a:defRPr sz="1411"/>
            </a:lvl5pPr>
            <a:lvl6pPr>
              <a:defRPr sz="1411"/>
            </a:lvl6pPr>
            <a:lvl7pPr>
              <a:defRPr sz="1411"/>
            </a:lvl7pPr>
            <a:lvl8pPr>
              <a:defRPr sz="1411"/>
            </a:lvl8pPr>
            <a:lvl9pPr>
              <a:defRPr sz="14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214956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433244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573747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6"/>
          </a:xfrm>
        </p:spPr>
        <p:txBody>
          <a:bodyPr anchor="b"/>
          <a:lstStyle>
            <a:lvl1pPr algn="l">
              <a:defRPr sz="1764"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7"/>
            <a:ext cx="3833812" cy="8454496"/>
          </a:xfrm>
        </p:spPr>
        <p:txBody>
          <a:bodyPr/>
          <a:lstStyle>
            <a:lvl1pPr>
              <a:defRPr sz="2822"/>
            </a:lvl1pPr>
            <a:lvl2pPr>
              <a:defRPr sz="2469"/>
            </a:lvl2pPr>
            <a:lvl3pPr>
              <a:defRPr sz="2116"/>
            </a:lvl3pPr>
            <a:lvl4pPr>
              <a:defRPr sz="1764"/>
            </a:lvl4pPr>
            <a:lvl5pPr>
              <a:defRPr sz="1764"/>
            </a:lvl5pPr>
            <a:lvl6pPr>
              <a:defRPr sz="1764"/>
            </a:lvl6pPr>
            <a:lvl7pPr>
              <a:defRPr sz="1764"/>
            </a:lvl7pPr>
            <a:lvl8pPr>
              <a:defRPr sz="1764"/>
            </a:lvl8pPr>
            <a:lvl9pPr>
              <a:defRPr sz="176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235"/>
            </a:lvl1pPr>
            <a:lvl2pPr marL="403159" indent="0">
              <a:buNone/>
              <a:defRPr sz="1058"/>
            </a:lvl2pPr>
            <a:lvl3pPr marL="806318" indent="0">
              <a:buNone/>
              <a:defRPr sz="882"/>
            </a:lvl3pPr>
            <a:lvl4pPr marL="1209477" indent="0">
              <a:buNone/>
              <a:defRPr sz="794"/>
            </a:lvl4pPr>
            <a:lvl5pPr marL="1612636" indent="0">
              <a:buNone/>
              <a:defRPr sz="794"/>
            </a:lvl5pPr>
            <a:lvl6pPr marL="2015795" indent="0">
              <a:buNone/>
              <a:defRPr sz="794"/>
            </a:lvl6pPr>
            <a:lvl7pPr marL="2418954" indent="0">
              <a:buNone/>
              <a:defRPr sz="794"/>
            </a:lvl7pPr>
            <a:lvl8pPr marL="2822113" indent="0">
              <a:buNone/>
              <a:defRPr sz="794"/>
            </a:lvl8pPr>
            <a:lvl9pPr marL="3225272" indent="0">
              <a:buNone/>
              <a:defRPr sz="794"/>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1596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A396763-B52C-4D62-B75F-F278BBF2A569}" type="datetimeFigureOut">
              <a:rPr lang="ja-JP" altLang="en-US"/>
              <a:pPr>
                <a:defRPr/>
              </a:pPr>
              <a:t>2019/4/24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23DA6D-E4B1-4F6F-9E86-8C26CCD5DCFC}" type="slidenum">
              <a:rPr lang="ja-JP" altLang="en-US"/>
              <a:pPr>
                <a:defRPr/>
              </a:pPr>
              <a: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1"/>
          </a:xfrm>
        </p:spPr>
        <p:txBody>
          <a:bodyPr anchor="b"/>
          <a:lstStyle>
            <a:lvl1pPr algn="l">
              <a:defRPr sz="1764"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822"/>
            </a:lvl1pPr>
            <a:lvl2pPr marL="403159" indent="0">
              <a:buNone/>
              <a:defRPr sz="2469"/>
            </a:lvl2pPr>
            <a:lvl3pPr marL="806318" indent="0">
              <a:buNone/>
              <a:defRPr sz="2116"/>
            </a:lvl3pPr>
            <a:lvl4pPr marL="1209477" indent="0">
              <a:buNone/>
              <a:defRPr sz="1764"/>
            </a:lvl4pPr>
            <a:lvl5pPr marL="1612636" indent="0">
              <a:buNone/>
              <a:defRPr sz="1764"/>
            </a:lvl5pPr>
            <a:lvl6pPr marL="2015795" indent="0">
              <a:buNone/>
              <a:defRPr sz="1764"/>
            </a:lvl6pPr>
            <a:lvl7pPr marL="2418954" indent="0">
              <a:buNone/>
              <a:defRPr sz="1764"/>
            </a:lvl7pPr>
            <a:lvl8pPr marL="2822113" indent="0">
              <a:buNone/>
              <a:defRPr sz="1764"/>
            </a:lvl8pPr>
            <a:lvl9pPr marL="3225272" indent="0">
              <a:buNone/>
              <a:defRPr sz="1764"/>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9"/>
          </a:xfrm>
        </p:spPr>
        <p:txBody>
          <a:bodyPr/>
          <a:lstStyle>
            <a:lvl1pPr marL="0" indent="0">
              <a:buNone/>
              <a:defRPr sz="1235"/>
            </a:lvl1pPr>
            <a:lvl2pPr marL="403159" indent="0">
              <a:buNone/>
              <a:defRPr sz="1058"/>
            </a:lvl2pPr>
            <a:lvl3pPr marL="806318" indent="0">
              <a:buNone/>
              <a:defRPr sz="882"/>
            </a:lvl3pPr>
            <a:lvl4pPr marL="1209477" indent="0">
              <a:buNone/>
              <a:defRPr sz="794"/>
            </a:lvl4pPr>
            <a:lvl5pPr marL="1612636" indent="0">
              <a:buNone/>
              <a:defRPr sz="794"/>
            </a:lvl5pPr>
            <a:lvl6pPr marL="2015795" indent="0">
              <a:buNone/>
              <a:defRPr sz="794"/>
            </a:lvl6pPr>
            <a:lvl7pPr marL="2418954" indent="0">
              <a:buNone/>
              <a:defRPr sz="794"/>
            </a:lvl7pPr>
            <a:lvl8pPr marL="2822113" indent="0">
              <a:buNone/>
              <a:defRPr sz="794"/>
            </a:lvl8pPr>
            <a:lvl9pPr marL="3225272" indent="0">
              <a:buNone/>
              <a:defRPr sz="794"/>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415715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406070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D539DF-896A-4A14-9F57-0409D7B1DBAF}" type="datetimeFigureOut">
              <a:rPr lang="ja-JP" altLang="en-US" smtClean="0">
                <a:solidFill>
                  <a:prstClr val="black">
                    <a:tint val="75000"/>
                  </a:prstClr>
                </a:solidFill>
              </a:rPr>
              <a:pPr/>
              <a:t>2019/4/24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5C16C3-518A-44C4-A91A-4CFE4542AF8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53523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D1FEA6B7-50BE-4BA4-9761-1E5726CE6967}" type="datetimeFigureOut">
              <a:rPr lang="ja-JP" altLang="en-US"/>
              <a:pPr>
                <a:defRPr/>
              </a:pPr>
              <a:t>2019/4/24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C18C77A-431B-41F8-BCCB-43566EBE2061}"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F112DCC3-C5A8-4357-8BC9-E2DD0B4FDBAE}" type="datetimeFigureOut">
              <a:rPr lang="ja-JP" altLang="en-US"/>
              <a:pPr>
                <a:defRPr/>
              </a:pPr>
              <a:t>2019/4/24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8471439-8EDF-4E7C-B174-48487A8AE00C}"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1DF17DEA-F1A4-45E5-B725-73E4651D225F}" type="datetimeFigureOut">
              <a:rPr lang="ja-JP" altLang="en-US"/>
              <a:pPr>
                <a:defRPr/>
              </a:pPr>
              <a:t>2019/4/24</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C147F68-1DA9-4BB2-8690-EDAF7C200BFF}"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BDF6336D-AF8F-439F-B59C-81249B616911}" type="datetimeFigureOut">
              <a:rPr lang="ja-JP" altLang="en-US"/>
              <a:pPr>
                <a:defRPr/>
              </a:pPr>
              <a:t>2019/4/24</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B7BCE83C-7819-4A3B-A015-D1E518B97F0B}"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45E0DFC-C8A6-4DA2-8B73-CCD0B35594CB}" type="datetimeFigureOut">
              <a:rPr lang="ja-JP" altLang="en-US"/>
              <a:pPr>
                <a:defRPr/>
              </a:pPr>
              <a:t>2019/4/24</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979553F-00DE-40AF-A630-4C4E9858BDB2}"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DFF0FE8-E0B1-4D3C-BA3D-EA13C2EFED16}" type="datetimeFigureOut">
              <a:rPr lang="ja-JP" altLang="en-US"/>
              <a:pPr>
                <a:defRPr/>
              </a:pPr>
              <a:t>2019/4/24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3052077-E0EB-4032-8EA2-4AF773C4405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5BAD0FE-0A67-48CD-B19C-0E0DB3BE9F4A}" type="datetimeFigureOut">
              <a:rPr lang="ja-JP" altLang="en-US"/>
              <a:pPr>
                <a:defRPr/>
              </a:pPr>
              <a:t>2019/4/24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99BAD1B-7EE6-40C6-80F8-C7C14841B3E4}"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96875"/>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342900" y="2311400"/>
            <a:ext cx="6172200" cy="653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10E745FB-75B0-40EB-B696-28043D0C2B09}" type="datetimeFigureOut">
              <a:rPr lang="ja-JP" altLang="en-US"/>
              <a:pPr>
                <a:defRPr/>
              </a:pPr>
              <a:t>2019/4/24</a:t>
            </a:fld>
            <a:endParaRPr lang="ja-JP" altLang="en-US"/>
          </a:p>
        </p:txBody>
      </p:sp>
      <p:sp>
        <p:nvSpPr>
          <p:cNvPr id="5" name="フッター プレースホルダ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62370CC-52E2-4684-8826-78B8C9C11DD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3"/>
          </a:xfrm>
          <a:prstGeom prst="rect">
            <a:avLst/>
          </a:prstGeom>
        </p:spPr>
        <p:txBody>
          <a:bodyPr vert="horz" lIns="91440" tIns="45720" rIns="91440" bIns="45720" rtlCol="0" anchor="ctr"/>
          <a:lstStyle>
            <a:lvl1pPr algn="l">
              <a:defRPr sz="1058">
                <a:solidFill>
                  <a:schemeClr val="tx1">
                    <a:tint val="75000"/>
                  </a:schemeClr>
                </a:solidFill>
              </a:defRPr>
            </a:lvl1pPr>
          </a:lstStyle>
          <a:p>
            <a:pPr fontAlgn="auto">
              <a:spcBef>
                <a:spcPts val="0"/>
              </a:spcBef>
              <a:spcAft>
                <a:spcPts val="0"/>
              </a:spcAft>
            </a:pPr>
            <a:fld id="{BDD539DF-896A-4A14-9F57-0409D7B1DBAF}" type="datetimeFigureOut">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2019/4/24</a:t>
            </a:fld>
            <a:endParaRPr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3"/>
          </p:nvPr>
        </p:nvSpPr>
        <p:spPr>
          <a:xfrm>
            <a:off x="2343150" y="9181396"/>
            <a:ext cx="2171700" cy="527403"/>
          </a:xfrm>
          <a:prstGeom prst="rect">
            <a:avLst/>
          </a:prstGeom>
        </p:spPr>
        <p:txBody>
          <a:bodyPr vert="horz" lIns="91440" tIns="45720" rIns="91440" bIns="45720" rtlCol="0" anchor="ctr"/>
          <a:lstStyle>
            <a:lvl1pPr algn="ctr">
              <a:defRPr sz="1058">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p:cNvSpPr>
            <a:spLocks noGrp="1"/>
          </p:cNvSpPr>
          <p:nvPr>
            <p:ph type="sldNum" sz="quarter" idx="4"/>
          </p:nvPr>
        </p:nvSpPr>
        <p:spPr>
          <a:xfrm>
            <a:off x="4914901" y="9181396"/>
            <a:ext cx="1600200" cy="527403"/>
          </a:xfrm>
          <a:prstGeom prst="rect">
            <a:avLst/>
          </a:prstGeom>
        </p:spPr>
        <p:txBody>
          <a:bodyPr vert="horz" lIns="91440" tIns="45720" rIns="91440" bIns="45720" rtlCol="0" anchor="ctr"/>
          <a:lstStyle>
            <a:lvl1pPr algn="r">
              <a:defRPr sz="1058">
                <a:solidFill>
                  <a:schemeClr val="tx1">
                    <a:tint val="75000"/>
                  </a:schemeClr>
                </a:solidFill>
              </a:defRPr>
            </a:lvl1pPr>
          </a:lstStyle>
          <a:p>
            <a:pPr fontAlgn="auto">
              <a:spcBef>
                <a:spcPts val="0"/>
              </a:spcBef>
              <a:spcAft>
                <a:spcPts val="0"/>
              </a:spcAft>
            </a:pPr>
            <a:fld id="{D15C16C3-518A-44C4-A91A-4CFE4542AF8B}"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63002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806318" rtl="0" eaLnBrk="1" latinLnBrk="0" hangingPunct="1">
        <a:spcBef>
          <a:spcPct val="0"/>
        </a:spcBef>
        <a:buNone/>
        <a:defRPr kumimoji="1" sz="3880" kern="1200">
          <a:solidFill>
            <a:schemeClr val="tx1"/>
          </a:solidFill>
          <a:latin typeface="+mj-lt"/>
          <a:ea typeface="+mj-ea"/>
          <a:cs typeface="+mj-cs"/>
        </a:defRPr>
      </a:lvl1pPr>
    </p:titleStyle>
    <p:bodyStyle>
      <a:lvl1pPr marL="302369" indent="-302369" algn="l" defTabSz="806318" rtl="0" eaLnBrk="1" latinLnBrk="0" hangingPunct="1">
        <a:spcBef>
          <a:spcPct val="20000"/>
        </a:spcBef>
        <a:buFont typeface="Arial" panose="020B0604020202020204" pitchFamily="34" charset="0"/>
        <a:buChar char="•"/>
        <a:defRPr kumimoji="1" sz="2822" kern="1200">
          <a:solidFill>
            <a:schemeClr val="tx1"/>
          </a:solidFill>
          <a:latin typeface="+mn-lt"/>
          <a:ea typeface="+mn-ea"/>
          <a:cs typeface="+mn-cs"/>
        </a:defRPr>
      </a:lvl1pPr>
      <a:lvl2pPr marL="655133" indent="-251974" algn="l" defTabSz="806318" rtl="0" eaLnBrk="1" latinLnBrk="0" hangingPunct="1">
        <a:spcBef>
          <a:spcPct val="20000"/>
        </a:spcBef>
        <a:buFont typeface="Arial" panose="020B0604020202020204" pitchFamily="34" charset="0"/>
        <a:buChar char="–"/>
        <a:defRPr kumimoji="1" sz="2469" kern="1200">
          <a:solidFill>
            <a:schemeClr val="tx1"/>
          </a:solidFill>
          <a:latin typeface="+mn-lt"/>
          <a:ea typeface="+mn-ea"/>
          <a:cs typeface="+mn-cs"/>
        </a:defRPr>
      </a:lvl2pPr>
      <a:lvl3pPr marL="1007897" indent="-201579" algn="l" defTabSz="806318" rtl="0" eaLnBrk="1" latinLnBrk="0" hangingPunct="1">
        <a:spcBef>
          <a:spcPct val="20000"/>
        </a:spcBef>
        <a:buFont typeface="Arial" panose="020B0604020202020204" pitchFamily="34" charset="0"/>
        <a:buChar char="•"/>
        <a:defRPr kumimoji="1" sz="2116" kern="1200">
          <a:solidFill>
            <a:schemeClr val="tx1"/>
          </a:solidFill>
          <a:latin typeface="+mn-lt"/>
          <a:ea typeface="+mn-ea"/>
          <a:cs typeface="+mn-cs"/>
        </a:defRPr>
      </a:lvl3pPr>
      <a:lvl4pPr marL="1411056" indent="-201579" algn="l" defTabSz="806318" rtl="0" eaLnBrk="1" latinLnBrk="0" hangingPunct="1">
        <a:spcBef>
          <a:spcPct val="20000"/>
        </a:spcBef>
        <a:buFont typeface="Arial" panose="020B0604020202020204" pitchFamily="34" charset="0"/>
        <a:buChar char="–"/>
        <a:defRPr kumimoji="1" sz="1764" kern="1200">
          <a:solidFill>
            <a:schemeClr val="tx1"/>
          </a:solidFill>
          <a:latin typeface="+mn-lt"/>
          <a:ea typeface="+mn-ea"/>
          <a:cs typeface="+mn-cs"/>
        </a:defRPr>
      </a:lvl4pPr>
      <a:lvl5pPr marL="1814215" indent="-201579" algn="l" defTabSz="806318" rtl="0" eaLnBrk="1" latinLnBrk="0" hangingPunct="1">
        <a:spcBef>
          <a:spcPct val="20000"/>
        </a:spcBef>
        <a:buFont typeface="Arial" panose="020B0604020202020204" pitchFamily="34" charset="0"/>
        <a:buChar char="»"/>
        <a:defRPr kumimoji="1" sz="1764" kern="1200">
          <a:solidFill>
            <a:schemeClr val="tx1"/>
          </a:solidFill>
          <a:latin typeface="+mn-lt"/>
          <a:ea typeface="+mn-ea"/>
          <a:cs typeface="+mn-cs"/>
        </a:defRPr>
      </a:lvl5pPr>
      <a:lvl6pPr marL="2217374" indent="-201579" algn="l" defTabSz="806318" rtl="0" eaLnBrk="1" latinLnBrk="0" hangingPunct="1">
        <a:spcBef>
          <a:spcPct val="20000"/>
        </a:spcBef>
        <a:buFont typeface="Arial" panose="020B0604020202020204" pitchFamily="34" charset="0"/>
        <a:buChar char="•"/>
        <a:defRPr kumimoji="1" sz="1764" kern="1200">
          <a:solidFill>
            <a:schemeClr val="tx1"/>
          </a:solidFill>
          <a:latin typeface="+mn-lt"/>
          <a:ea typeface="+mn-ea"/>
          <a:cs typeface="+mn-cs"/>
        </a:defRPr>
      </a:lvl6pPr>
      <a:lvl7pPr marL="2620533" indent="-201579" algn="l" defTabSz="806318" rtl="0" eaLnBrk="1" latinLnBrk="0" hangingPunct="1">
        <a:spcBef>
          <a:spcPct val="20000"/>
        </a:spcBef>
        <a:buFont typeface="Arial" panose="020B0604020202020204" pitchFamily="34" charset="0"/>
        <a:buChar char="•"/>
        <a:defRPr kumimoji="1" sz="1764" kern="1200">
          <a:solidFill>
            <a:schemeClr val="tx1"/>
          </a:solidFill>
          <a:latin typeface="+mn-lt"/>
          <a:ea typeface="+mn-ea"/>
          <a:cs typeface="+mn-cs"/>
        </a:defRPr>
      </a:lvl7pPr>
      <a:lvl8pPr marL="3023692" indent="-201579" algn="l" defTabSz="806318" rtl="0" eaLnBrk="1" latinLnBrk="0" hangingPunct="1">
        <a:spcBef>
          <a:spcPct val="20000"/>
        </a:spcBef>
        <a:buFont typeface="Arial" panose="020B0604020202020204" pitchFamily="34" charset="0"/>
        <a:buChar char="•"/>
        <a:defRPr kumimoji="1" sz="1764" kern="1200">
          <a:solidFill>
            <a:schemeClr val="tx1"/>
          </a:solidFill>
          <a:latin typeface="+mn-lt"/>
          <a:ea typeface="+mn-ea"/>
          <a:cs typeface="+mn-cs"/>
        </a:defRPr>
      </a:lvl8pPr>
      <a:lvl9pPr marL="3426851" indent="-201579" algn="l" defTabSz="806318" rtl="0" eaLnBrk="1" latinLnBrk="0" hangingPunct="1">
        <a:spcBef>
          <a:spcPct val="20000"/>
        </a:spcBef>
        <a:buFont typeface="Arial" panose="020B0604020202020204" pitchFamily="34" charset="0"/>
        <a:buChar char="•"/>
        <a:defRPr kumimoji="1" sz="1764" kern="1200">
          <a:solidFill>
            <a:schemeClr val="tx1"/>
          </a:solidFill>
          <a:latin typeface="+mn-lt"/>
          <a:ea typeface="+mn-ea"/>
          <a:cs typeface="+mn-cs"/>
        </a:defRPr>
      </a:lvl9pPr>
    </p:bodyStyle>
    <p:otherStyle>
      <a:defPPr>
        <a:defRPr lang="ja-JP"/>
      </a:defPPr>
      <a:lvl1pPr marL="0" algn="l" defTabSz="806318" rtl="0" eaLnBrk="1" latinLnBrk="0" hangingPunct="1">
        <a:defRPr kumimoji="1" sz="1587" kern="1200">
          <a:solidFill>
            <a:schemeClr val="tx1"/>
          </a:solidFill>
          <a:latin typeface="+mn-lt"/>
          <a:ea typeface="+mn-ea"/>
          <a:cs typeface="+mn-cs"/>
        </a:defRPr>
      </a:lvl1pPr>
      <a:lvl2pPr marL="403159" algn="l" defTabSz="806318" rtl="0" eaLnBrk="1" latinLnBrk="0" hangingPunct="1">
        <a:defRPr kumimoji="1" sz="1587" kern="1200">
          <a:solidFill>
            <a:schemeClr val="tx1"/>
          </a:solidFill>
          <a:latin typeface="+mn-lt"/>
          <a:ea typeface="+mn-ea"/>
          <a:cs typeface="+mn-cs"/>
        </a:defRPr>
      </a:lvl2pPr>
      <a:lvl3pPr marL="806318" algn="l" defTabSz="806318" rtl="0" eaLnBrk="1" latinLnBrk="0" hangingPunct="1">
        <a:defRPr kumimoji="1" sz="1587" kern="1200">
          <a:solidFill>
            <a:schemeClr val="tx1"/>
          </a:solidFill>
          <a:latin typeface="+mn-lt"/>
          <a:ea typeface="+mn-ea"/>
          <a:cs typeface="+mn-cs"/>
        </a:defRPr>
      </a:lvl3pPr>
      <a:lvl4pPr marL="1209477" algn="l" defTabSz="806318" rtl="0" eaLnBrk="1" latinLnBrk="0" hangingPunct="1">
        <a:defRPr kumimoji="1" sz="1587" kern="1200">
          <a:solidFill>
            <a:schemeClr val="tx1"/>
          </a:solidFill>
          <a:latin typeface="+mn-lt"/>
          <a:ea typeface="+mn-ea"/>
          <a:cs typeface="+mn-cs"/>
        </a:defRPr>
      </a:lvl4pPr>
      <a:lvl5pPr marL="1612636" algn="l" defTabSz="806318" rtl="0" eaLnBrk="1" latinLnBrk="0" hangingPunct="1">
        <a:defRPr kumimoji="1" sz="1587" kern="1200">
          <a:solidFill>
            <a:schemeClr val="tx1"/>
          </a:solidFill>
          <a:latin typeface="+mn-lt"/>
          <a:ea typeface="+mn-ea"/>
          <a:cs typeface="+mn-cs"/>
        </a:defRPr>
      </a:lvl5pPr>
      <a:lvl6pPr marL="2015795" algn="l" defTabSz="806318" rtl="0" eaLnBrk="1" latinLnBrk="0" hangingPunct="1">
        <a:defRPr kumimoji="1" sz="1587" kern="1200">
          <a:solidFill>
            <a:schemeClr val="tx1"/>
          </a:solidFill>
          <a:latin typeface="+mn-lt"/>
          <a:ea typeface="+mn-ea"/>
          <a:cs typeface="+mn-cs"/>
        </a:defRPr>
      </a:lvl6pPr>
      <a:lvl7pPr marL="2418954" algn="l" defTabSz="806318" rtl="0" eaLnBrk="1" latinLnBrk="0" hangingPunct="1">
        <a:defRPr kumimoji="1" sz="1587" kern="1200">
          <a:solidFill>
            <a:schemeClr val="tx1"/>
          </a:solidFill>
          <a:latin typeface="+mn-lt"/>
          <a:ea typeface="+mn-ea"/>
          <a:cs typeface="+mn-cs"/>
        </a:defRPr>
      </a:lvl7pPr>
      <a:lvl8pPr marL="2822113" algn="l" defTabSz="806318" rtl="0" eaLnBrk="1" latinLnBrk="0" hangingPunct="1">
        <a:defRPr kumimoji="1" sz="1587" kern="1200">
          <a:solidFill>
            <a:schemeClr val="tx1"/>
          </a:solidFill>
          <a:latin typeface="+mn-lt"/>
          <a:ea typeface="+mn-ea"/>
          <a:cs typeface="+mn-cs"/>
        </a:defRPr>
      </a:lvl8pPr>
      <a:lvl9pPr marL="3225272" algn="l" defTabSz="806318" rtl="0" eaLnBrk="1" latinLnBrk="0" hangingPunct="1">
        <a:defRPr kumimoji="1" sz="15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2"/>
          <p:cNvPicPr>
            <a:picLocks noChangeAspect="1" noChangeArrowheads="1"/>
          </p:cNvPicPr>
          <p:nvPr/>
        </p:nvPicPr>
        <p:blipFill>
          <a:blip r:embed="rId2" cstate="print"/>
          <a:srcRect r="22701"/>
          <a:stretch>
            <a:fillRect/>
          </a:stretch>
        </p:blipFill>
        <p:spPr bwMode="auto">
          <a:xfrm>
            <a:off x="-8384" y="-8705"/>
            <a:ext cx="6858000" cy="216083"/>
          </a:xfrm>
          <a:prstGeom prst="rect">
            <a:avLst/>
          </a:prstGeom>
          <a:noFill/>
          <a:ln w="9525">
            <a:noFill/>
            <a:miter lim="800000"/>
            <a:headEnd/>
            <a:tailEnd/>
          </a:ln>
        </p:spPr>
      </p:pic>
      <p:pic>
        <p:nvPicPr>
          <p:cNvPr id="2052" name="図 1" descr="SP4"/>
          <p:cNvPicPr>
            <a:picLocks noChangeAspect="1" noChangeArrowheads="1"/>
          </p:cNvPicPr>
          <p:nvPr/>
        </p:nvPicPr>
        <p:blipFill>
          <a:blip r:embed="rId3" cstate="print"/>
          <a:srcRect/>
          <a:stretch>
            <a:fillRect/>
          </a:stretch>
        </p:blipFill>
        <p:spPr bwMode="auto">
          <a:xfrm>
            <a:off x="0" y="882111"/>
            <a:ext cx="6858000" cy="165100"/>
          </a:xfrm>
          <a:prstGeom prst="rect">
            <a:avLst/>
          </a:prstGeom>
          <a:noFill/>
          <a:ln w="9525">
            <a:noFill/>
            <a:miter lim="800000"/>
            <a:headEnd/>
            <a:tailEnd/>
          </a:ln>
        </p:spPr>
      </p:pic>
      <p:sp>
        <p:nvSpPr>
          <p:cNvPr id="16" name="正方形/長方形 15"/>
          <p:cNvSpPr/>
          <p:nvPr/>
        </p:nvSpPr>
        <p:spPr>
          <a:xfrm>
            <a:off x="1183834" y="109040"/>
            <a:ext cx="4490332" cy="769441"/>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en-US" altLang="ja-JP" sz="28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BMS</a:t>
            </a:r>
            <a:r>
              <a:rPr lang="ja-JP" altLang="en-US" sz="28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en-US" altLang="ja-JP" sz="28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CML SYMPOSIUM</a:t>
            </a:r>
          </a:p>
          <a:p>
            <a:pPr algn="ctr" fontAlgn="auto">
              <a:spcBef>
                <a:spcPts val="0"/>
              </a:spcBef>
              <a:spcAft>
                <a:spcPts val="0"/>
              </a:spcAft>
              <a:defRPr/>
            </a:pPr>
            <a:r>
              <a:rPr lang="ja-JP" altLang="en-US" sz="16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en-US" altLang="ja-JP" sz="1600" dirty="0" err="1"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Dasatinib</a:t>
            </a:r>
            <a:r>
              <a:rPr lang="en-US" altLang="ja-JP" sz="16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10</a:t>
            </a:r>
            <a:r>
              <a:rPr lang="en-US" altLang="ja-JP" sz="1600" baseline="300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th</a:t>
            </a:r>
            <a:r>
              <a:rPr lang="en-US" altLang="ja-JP" sz="16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Anniversary</a:t>
            </a:r>
            <a:r>
              <a:rPr lang="ja-JP" altLang="en-US" sz="16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endParaRPr lang="ja-JP" altLang="en-US" sz="1600" b="1" cap="all" dirty="0">
              <a:ln/>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74" name="テキスト ボックス 73"/>
          <p:cNvSpPr txBox="1"/>
          <p:nvPr/>
        </p:nvSpPr>
        <p:spPr>
          <a:xfrm>
            <a:off x="364357" y="1047211"/>
            <a:ext cx="6129286" cy="784830"/>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謹啓</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時下、先生方におかれましては益々のご健勝のこととお慶び申し上げます</a:t>
            </a:r>
            <a:r>
              <a:rPr lang="ja-JP" altLang="en-US"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この</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度下記の要領でセミナーを開催させていただきます</a:t>
            </a:r>
            <a:r>
              <a:rPr lang="ja-JP" altLang="en-US"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ご多用</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のところ恐縮ですが是非ともご臨席賜りますようお願い申し上げます。　　　　　　　　　　　　　　　　　　　　　　　　　　　　　　　　　　　　　　　　　　　　　　　　　</a:t>
            </a:r>
            <a:r>
              <a:rPr lang="ja-JP" altLang="en-US"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r"/>
            <a:r>
              <a:rPr lang="ja-JP" altLang="en-US" sz="9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謹白</a:t>
            </a:r>
            <a:endPar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pSp>
        <p:nvGrpSpPr>
          <p:cNvPr id="2" name="グループ化 1"/>
          <p:cNvGrpSpPr/>
          <p:nvPr/>
        </p:nvGrpSpPr>
        <p:grpSpPr>
          <a:xfrm>
            <a:off x="73383" y="3614558"/>
            <a:ext cx="7538051" cy="1564831"/>
            <a:chOff x="86171" y="3929671"/>
            <a:chExt cx="7538051" cy="1564831"/>
          </a:xfrm>
        </p:grpSpPr>
        <p:grpSp>
          <p:nvGrpSpPr>
            <p:cNvPr id="11" name="グループ化 10"/>
            <p:cNvGrpSpPr/>
            <p:nvPr/>
          </p:nvGrpSpPr>
          <p:grpSpPr>
            <a:xfrm>
              <a:off x="358929" y="4411104"/>
              <a:ext cx="7265293" cy="1083398"/>
              <a:chOff x="401289" y="3831447"/>
              <a:chExt cx="7265293" cy="1083398"/>
            </a:xfrm>
          </p:grpSpPr>
          <p:sp>
            <p:nvSpPr>
              <p:cNvPr id="35" name="テキスト ボックス 34"/>
              <p:cNvSpPr txBox="1"/>
              <p:nvPr/>
            </p:nvSpPr>
            <p:spPr bwMode="auto">
              <a:xfrm>
                <a:off x="5399784" y="3971267"/>
                <a:ext cx="1332416" cy="307777"/>
              </a:xfrm>
              <a:prstGeom prst="rect">
                <a:avLst/>
              </a:prstGeom>
              <a:noFill/>
              <a:ln w="9525">
                <a:noFill/>
                <a:miter lim="800000"/>
                <a:headEnd/>
                <a:tailEnd/>
              </a:ln>
            </p:spPr>
            <p:txBody>
              <a:bodyPr wrap="none" rtlCol="0">
                <a:spAutoFit/>
              </a:bodyPr>
              <a:lstStyle/>
              <a:p>
                <a:pPr algn="r"/>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吉田 近思</a:t>
                </a:r>
                <a:r>
                  <a:rPr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ja-JP" sz="1100" b="1" dirty="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6" name="テキスト ボックス 12"/>
              <p:cNvSpPr txBox="1">
                <a:spLocks noChangeArrowheads="1"/>
              </p:cNvSpPr>
              <p:nvPr/>
            </p:nvSpPr>
            <p:spPr bwMode="auto">
              <a:xfrm>
                <a:off x="1317909" y="3831447"/>
                <a:ext cx="6348673" cy="261610"/>
              </a:xfrm>
              <a:prstGeom prst="rect">
                <a:avLst/>
              </a:prstGeom>
              <a:noFill/>
              <a:ln w="9525">
                <a:noFill/>
                <a:miter lim="800000"/>
                <a:headEnd/>
                <a:tailEnd/>
              </a:ln>
            </p:spPr>
            <p:txBody>
              <a:bodyPr wrap="square">
                <a:spAutoFit/>
              </a:bodyPr>
              <a:lstStyle/>
              <a:p>
                <a:pPr lvl="0"/>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独立行政法人国立病院機構水戸医療センター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7" name="テキスト ボックス 12"/>
              <p:cNvSpPr txBox="1">
                <a:spLocks noChangeArrowheads="1"/>
              </p:cNvSpPr>
              <p:nvPr/>
            </p:nvSpPr>
            <p:spPr bwMode="auto">
              <a:xfrm>
                <a:off x="3239153" y="3993230"/>
                <a:ext cx="2756390" cy="261610"/>
              </a:xfrm>
              <a:prstGeom prst="rect">
                <a:avLst/>
              </a:prstGeom>
              <a:noFill/>
              <a:ln w="9525">
                <a:noFill/>
                <a:miter lim="800000"/>
                <a:headEnd/>
                <a:tailEnd/>
              </a:ln>
            </p:spPr>
            <p:txBody>
              <a:bodyPr wrap="square">
                <a:spAutoFit/>
              </a:bodyPr>
              <a:lstStyle/>
              <a:p>
                <a:pPr lvl="0"/>
                <a:r>
                  <a:rPr lang="ja-JP" altLang="en-US" sz="1100" dirty="0">
                    <a:latin typeface="HG丸ｺﾞｼｯｸM-PRO" panose="020F0600000000000000" pitchFamily="50" charset="-128"/>
                    <a:ea typeface="HG丸ｺﾞｼｯｸM-PRO" panose="020F0600000000000000" pitchFamily="50" charset="-128"/>
                  </a:rPr>
                  <a:t>血液内科医長・化学療法室長</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90" name="正方形/長方形 89"/>
              <p:cNvSpPr/>
              <p:nvPr/>
            </p:nvSpPr>
            <p:spPr>
              <a:xfrm>
                <a:off x="410080" y="3871092"/>
                <a:ext cx="950901" cy="307777"/>
              </a:xfrm>
              <a:prstGeom prst="rect">
                <a:avLst/>
              </a:prstGeom>
              <a:solidFill>
                <a:srgbClr val="13169D"/>
              </a:solid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400" dirty="0">
                    <a:solidFill>
                      <a:schemeClr val="bg1"/>
                    </a:solidFill>
                    <a:latin typeface="+mn-ea"/>
                    <a:cs typeface="Meiryo UI" panose="020B0604030504040204" pitchFamily="50" charset="-128"/>
                  </a:rPr>
                  <a:t>座長</a:t>
                </a:r>
              </a:p>
            </p:txBody>
          </p:sp>
          <p:sp>
            <p:nvSpPr>
              <p:cNvPr id="91" name="テキスト ボックス 90"/>
              <p:cNvSpPr txBox="1"/>
              <p:nvPr/>
            </p:nvSpPr>
            <p:spPr bwMode="auto">
              <a:xfrm>
                <a:off x="5292634" y="4576291"/>
                <a:ext cx="1449436" cy="338554"/>
              </a:xfrm>
              <a:prstGeom prst="rect">
                <a:avLst/>
              </a:prstGeom>
              <a:noFill/>
              <a:ln w="9525">
                <a:noFill/>
                <a:miter lim="800000"/>
                <a:headEnd/>
                <a:tailEnd/>
              </a:ln>
            </p:spPr>
            <p:txBody>
              <a:bodyPr wrap="none" rtlCol="0">
                <a:spAutoFit/>
              </a:bodyPr>
              <a:lstStyle/>
              <a:p>
                <a:pPr algn="r"/>
                <a:r>
                  <a:rPr lang="ja-JP" altLang="en-US" sz="16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田中 英夫</a:t>
                </a:r>
                <a:r>
                  <a:rPr lang="ja-JP" altLang="en-US" sz="1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ja-JP" sz="1200" b="1" dirty="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92" name="テキスト ボックス 12"/>
              <p:cNvSpPr txBox="1">
                <a:spLocks noChangeArrowheads="1"/>
              </p:cNvSpPr>
              <p:nvPr/>
            </p:nvSpPr>
            <p:spPr bwMode="auto">
              <a:xfrm>
                <a:off x="1309118" y="4346699"/>
                <a:ext cx="6348673" cy="276999"/>
              </a:xfrm>
              <a:prstGeom prst="rect">
                <a:avLst/>
              </a:prstGeom>
              <a:noFill/>
              <a:ln w="9525">
                <a:noFill/>
                <a:miter lim="800000"/>
                <a:headEnd/>
                <a:tailEnd/>
              </a:ln>
            </p:spPr>
            <p:txBody>
              <a:bodyPr wrap="square">
                <a:spAutoFit/>
              </a:bodyPr>
              <a:lstStyle/>
              <a:p>
                <a:pPr lvl="0"/>
                <a:r>
                  <a:rPr lang="ja-JP" altLang="en-US" sz="12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地方独立</a:t>
                </a:r>
                <a:r>
                  <a:rPr lang="ja-JP" altLang="en-US" sz="1200" dirty="0">
                    <a:latin typeface="HG丸ｺﾞｼｯｸM-PRO" panose="020F0600000000000000" pitchFamily="50" charset="-128"/>
                    <a:ea typeface="HG丸ｺﾞｼｯｸM-PRO" panose="020F0600000000000000" pitchFamily="50" charset="-128"/>
                    <a:cs typeface="Meiryo UI" panose="020B0604030504040204" pitchFamily="50" charset="-128"/>
                  </a:rPr>
                  <a:t>行政</a:t>
                </a:r>
                <a:r>
                  <a:rPr lang="ja-JP" altLang="en-US" sz="12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法人 広島市立病院機構 広島市立安佐市民病院</a:t>
                </a:r>
                <a:r>
                  <a:rPr lang="ja-JP" altLang="en-US" sz="12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93" name="テキスト ボックス 12"/>
              <p:cNvSpPr txBox="1">
                <a:spLocks noChangeArrowheads="1"/>
              </p:cNvSpPr>
              <p:nvPr/>
            </p:nvSpPr>
            <p:spPr bwMode="auto">
              <a:xfrm>
                <a:off x="3733762" y="4576141"/>
                <a:ext cx="2756390" cy="276999"/>
              </a:xfrm>
              <a:prstGeom prst="rect">
                <a:avLst/>
              </a:prstGeom>
              <a:noFill/>
              <a:ln w="9525">
                <a:noFill/>
                <a:miter lim="800000"/>
                <a:headEnd/>
                <a:tailEnd/>
              </a:ln>
            </p:spPr>
            <p:txBody>
              <a:bodyPr wrap="square">
                <a:spAutoFit/>
              </a:bodyPr>
              <a:lstStyle/>
              <a:p>
                <a:pPr lvl="0"/>
                <a:r>
                  <a:rPr lang="ja-JP" altLang="en-US" sz="1200" dirty="0">
                    <a:latin typeface="HG丸ｺﾞｼｯｸM-PRO" panose="020F0600000000000000" pitchFamily="50" charset="-128"/>
                    <a:ea typeface="HG丸ｺﾞｼｯｸM-PRO" panose="020F0600000000000000" pitchFamily="50" charset="-128"/>
                  </a:rPr>
                  <a:t>血液内科主任部長</a:t>
                </a:r>
                <a:r>
                  <a:rPr lang="ja-JP" altLang="en-US" sz="12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94" name="正方形/長方形 93"/>
              <p:cNvSpPr/>
              <p:nvPr/>
            </p:nvSpPr>
            <p:spPr>
              <a:xfrm>
                <a:off x="401289" y="4348992"/>
                <a:ext cx="950901" cy="307777"/>
              </a:xfrm>
              <a:prstGeom prst="rect">
                <a:avLst/>
              </a:prstGeom>
              <a:solidFill>
                <a:srgbClr val="30BFDC"/>
              </a:solid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400" dirty="0">
                    <a:solidFill>
                      <a:schemeClr val="bg1"/>
                    </a:solidFill>
                    <a:latin typeface="+mn-ea"/>
                    <a:cs typeface="Meiryo UI" panose="020B0604030504040204" pitchFamily="50" charset="-128"/>
                  </a:rPr>
                  <a:t>演者</a:t>
                </a:r>
              </a:p>
            </p:txBody>
          </p:sp>
        </p:grpSp>
        <p:grpSp>
          <p:nvGrpSpPr>
            <p:cNvPr id="13" name="グループ化 12"/>
            <p:cNvGrpSpPr/>
            <p:nvPr/>
          </p:nvGrpSpPr>
          <p:grpSpPr>
            <a:xfrm>
              <a:off x="86171" y="3929671"/>
              <a:ext cx="7451633" cy="461665"/>
              <a:chOff x="77380" y="3226198"/>
              <a:chExt cx="7451633" cy="461665"/>
            </a:xfrm>
          </p:grpSpPr>
          <p:sp>
            <p:nvSpPr>
              <p:cNvPr id="6" name="テキスト ボックス 5"/>
              <p:cNvSpPr txBox="1"/>
              <p:nvPr/>
            </p:nvSpPr>
            <p:spPr bwMode="auto">
              <a:xfrm>
                <a:off x="1803616" y="3226198"/>
                <a:ext cx="5725397" cy="461665"/>
              </a:xfrm>
              <a:prstGeom prst="rect">
                <a:avLst/>
              </a:prstGeom>
              <a:noFill/>
              <a:ln w="9525">
                <a:noFill/>
                <a:miter lim="800000"/>
                <a:headEnd/>
                <a:tailEnd/>
              </a:ln>
            </p:spPr>
            <p:txBody>
              <a:bodyPr wrap="square" rtlCol="0">
                <a:spAutoFit/>
              </a:bodyPr>
              <a:lstStyle/>
              <a:p>
                <a:r>
                  <a:rPr lang="en-US" altLang="ja-JP" sz="2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2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CML</a:t>
                </a:r>
                <a:r>
                  <a:rPr lang="ja-JP" altLang="en-US" b="1" dirty="0">
                    <a:latin typeface="HG丸ｺﾞｼｯｸM-PRO" panose="020F0600000000000000" pitchFamily="50" charset="-128"/>
                    <a:ea typeface="HG丸ｺﾞｼｯｸM-PRO" panose="020F0600000000000000" pitchFamily="50" charset="-128"/>
                    <a:cs typeface="Meiryo UI" panose="020B0604030504040204" pitchFamily="50" charset="-128"/>
                  </a:rPr>
                  <a:t>治療の最前線（仮</a:t>
                </a:r>
                <a:r>
                  <a:rPr lang="ja-JP" altLang="en-US"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6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2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24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99" name="ホームベース 98"/>
              <p:cNvSpPr/>
              <p:nvPr/>
            </p:nvSpPr>
            <p:spPr>
              <a:xfrm>
                <a:off x="77380" y="3327178"/>
                <a:ext cx="1542629" cy="357083"/>
              </a:xfrm>
              <a:prstGeom prst="homePlate">
                <a:avLst>
                  <a:gd name="adj" fmla="val 21570"/>
                </a:avLst>
              </a:prstGeom>
              <a:solidFill>
                <a:srgbClr val="B9378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n-ea"/>
                    <a:cs typeface="Meiryo UI" panose="020B0604030504040204" pitchFamily="50" charset="-128"/>
                  </a:rPr>
                  <a:t>第一部：特別講演   </a:t>
                </a:r>
                <a:endParaRPr kumimoji="1" lang="ja-JP" altLang="en-US" sz="1200" b="1" dirty="0">
                  <a:latin typeface="+mn-ea"/>
                  <a:cs typeface="Meiryo UI" panose="020B0604030504040204" pitchFamily="50" charset="-128"/>
                </a:endParaRPr>
              </a:p>
            </p:txBody>
          </p:sp>
        </p:grpSp>
      </p:grpSp>
      <p:grpSp>
        <p:nvGrpSpPr>
          <p:cNvPr id="14" name="グループ化 13"/>
          <p:cNvGrpSpPr/>
          <p:nvPr/>
        </p:nvGrpSpPr>
        <p:grpSpPr>
          <a:xfrm>
            <a:off x="92284" y="8661769"/>
            <a:ext cx="8256221" cy="632393"/>
            <a:chOff x="98739" y="8842165"/>
            <a:chExt cx="8256221" cy="632393"/>
          </a:xfrm>
        </p:grpSpPr>
        <p:sp>
          <p:nvSpPr>
            <p:cNvPr id="108" name="ホームベース 107"/>
            <p:cNvSpPr/>
            <p:nvPr/>
          </p:nvSpPr>
          <p:spPr>
            <a:xfrm>
              <a:off x="98739" y="8913866"/>
              <a:ext cx="1546957" cy="341175"/>
            </a:xfrm>
            <a:prstGeom prst="homePlate">
              <a:avLst>
                <a:gd name="adj" fmla="val 21570"/>
              </a:avLst>
            </a:prstGeom>
            <a:solidFill>
              <a:srgbClr val="B9378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latin typeface="+mn-ea"/>
                  <a:cs typeface="Meiryo UI" panose="020B0604030504040204" pitchFamily="50" charset="-128"/>
                </a:rPr>
                <a:t>Closing Remarks</a:t>
              </a:r>
              <a:r>
                <a:rPr lang="ja-JP" altLang="en-US" sz="1400" b="1" dirty="0" smtClean="0">
                  <a:latin typeface="+mn-ea"/>
                  <a:cs typeface="Meiryo UI" panose="020B0604030504040204" pitchFamily="50" charset="-128"/>
                </a:rPr>
                <a:t> </a:t>
              </a:r>
              <a:endParaRPr kumimoji="1" lang="ja-JP" altLang="en-US" sz="1400" b="1" dirty="0">
                <a:latin typeface="+mn-ea"/>
                <a:cs typeface="Meiryo UI" panose="020B0604030504040204" pitchFamily="50" charset="-128"/>
              </a:endParaRPr>
            </a:p>
          </p:txBody>
        </p:sp>
        <p:sp>
          <p:nvSpPr>
            <p:cNvPr id="115" name="テキスト ボックス 114"/>
            <p:cNvSpPr txBox="1"/>
            <p:nvPr/>
          </p:nvSpPr>
          <p:spPr bwMode="auto">
            <a:xfrm>
              <a:off x="5389091" y="8857134"/>
              <a:ext cx="1332416" cy="307777"/>
            </a:xfrm>
            <a:prstGeom prst="rect">
              <a:avLst/>
            </a:prstGeom>
            <a:noFill/>
            <a:ln w="9525">
              <a:noFill/>
              <a:miter lim="800000"/>
              <a:headEnd/>
              <a:tailEnd/>
            </a:ln>
          </p:spPr>
          <p:txBody>
            <a:bodyPr wrap="none" rtlCol="0">
              <a:spAutoFit/>
            </a:bodyPr>
            <a:lstStyle/>
            <a:p>
              <a:pPr algn="r"/>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伊藤</a:t>
              </a:r>
              <a:r>
                <a:rPr lang="ja-JP" altLang="en-US" sz="1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孝美</a:t>
              </a:r>
              <a:r>
                <a:rPr lang="ja-JP" altLang="en-US"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ja-JP" sz="1100" b="1" dirty="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16" name="テキスト ボックス 12"/>
            <p:cNvSpPr txBox="1">
              <a:spLocks noChangeArrowheads="1"/>
            </p:cNvSpPr>
            <p:nvPr/>
          </p:nvSpPr>
          <p:spPr bwMode="auto">
            <a:xfrm>
              <a:off x="1910311" y="8842165"/>
              <a:ext cx="6348673" cy="261610"/>
            </a:xfrm>
            <a:prstGeom prst="rect">
              <a:avLst/>
            </a:prstGeom>
            <a:noFill/>
            <a:ln w="9525">
              <a:noFill/>
              <a:miter lim="800000"/>
              <a:headEnd/>
              <a:tailEnd/>
            </a:ln>
          </p:spPr>
          <p:txBody>
            <a:bodyPr wrap="square">
              <a:spAutoFit/>
            </a:bodyPr>
            <a:lstStyle/>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茨城県厚生連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JA</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とりで総合医療センター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117" name="テキスト ボックス 12"/>
            <p:cNvSpPr txBox="1">
              <a:spLocks noChangeArrowheads="1"/>
            </p:cNvSpPr>
            <p:nvPr/>
          </p:nvSpPr>
          <p:spPr bwMode="auto">
            <a:xfrm>
              <a:off x="4076118" y="8993431"/>
              <a:ext cx="1458010" cy="261610"/>
            </a:xfrm>
            <a:prstGeom prst="rect">
              <a:avLst/>
            </a:prstGeom>
            <a:noFill/>
            <a:ln w="9525">
              <a:noFill/>
              <a:miter lim="800000"/>
              <a:headEnd/>
              <a:tailEnd/>
            </a:ln>
          </p:spPr>
          <p:txBody>
            <a:bodyPr wrap="square">
              <a:spAutoFit/>
            </a:bodyPr>
            <a:lstStyle/>
            <a:p>
              <a:pPr lvl="0"/>
              <a:r>
                <a:rPr lang="ja-JP" altLang="en-US" sz="1100" dirty="0" smtClean="0">
                  <a:latin typeface="HG丸ｺﾞｼｯｸM-PRO" panose="020F0600000000000000" pitchFamily="50" charset="-128"/>
                  <a:ea typeface="HG丸ｺﾞｼｯｸM-PRO" panose="020F0600000000000000" pitchFamily="50" charset="-128"/>
                </a:rPr>
                <a:t>血液内科　部長</a:t>
              </a:r>
              <a:r>
                <a:rPr lang="ja-JP" altLang="en-US" sz="11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テキスト ボックス 12"/>
            <p:cNvSpPr txBox="1">
              <a:spLocks noChangeArrowheads="1"/>
            </p:cNvSpPr>
            <p:nvPr/>
          </p:nvSpPr>
          <p:spPr bwMode="auto">
            <a:xfrm>
              <a:off x="3835838" y="9228337"/>
              <a:ext cx="4519122" cy="246221"/>
            </a:xfrm>
            <a:prstGeom prst="rect">
              <a:avLst/>
            </a:prstGeom>
            <a:noFill/>
            <a:ln w="9525">
              <a:noFill/>
              <a:miter lim="800000"/>
              <a:headEnd/>
              <a:tailEnd/>
            </a:ln>
          </p:spPr>
          <p:txBody>
            <a:bodyPr wrap="square">
              <a:spAutoFit/>
            </a:bodyPr>
            <a:lstStyle/>
            <a:p>
              <a:pPr lvl="0"/>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 つ</a:t>
              </a:r>
              <a:r>
                <a:rPr lang="ja-JP" altLang="en-US" sz="1000" dirty="0" smtClean="0">
                  <a:latin typeface="HG丸ｺﾞｼｯｸM-PRO" panose="020F0600000000000000" pitchFamily="50" charset="-128"/>
                  <a:ea typeface="HG丸ｺﾞｼｯｸM-PRO" panose="020F0600000000000000" pitchFamily="50" charset="-128"/>
                </a:rPr>
                <a:t>くば市サテライトからご発表頂きます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p>
          </p:txBody>
        </p:sp>
      </p:grpSp>
      <p:grpSp>
        <p:nvGrpSpPr>
          <p:cNvPr id="121" name="グループ化 120"/>
          <p:cNvGrpSpPr/>
          <p:nvPr/>
        </p:nvGrpSpPr>
        <p:grpSpPr>
          <a:xfrm>
            <a:off x="92284" y="2875630"/>
            <a:ext cx="8054119" cy="456386"/>
            <a:chOff x="98738" y="8837544"/>
            <a:chExt cx="8054119" cy="456386"/>
          </a:xfrm>
        </p:grpSpPr>
        <p:sp>
          <p:nvSpPr>
            <p:cNvPr id="122" name="ホームベース 121"/>
            <p:cNvSpPr/>
            <p:nvPr/>
          </p:nvSpPr>
          <p:spPr>
            <a:xfrm>
              <a:off x="98738" y="8882916"/>
              <a:ext cx="1565859" cy="390383"/>
            </a:xfrm>
            <a:prstGeom prst="homePlate">
              <a:avLst>
                <a:gd name="adj" fmla="val 21570"/>
              </a:avLst>
            </a:prstGeom>
            <a:solidFill>
              <a:srgbClr val="B9378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bg1"/>
                  </a:solidFill>
                  <a:latin typeface="+mn-ea"/>
                  <a:cs typeface="Meiryo UI" panose="020B0604030504040204" pitchFamily="50" charset="-128"/>
                </a:rPr>
                <a:t>Opening Remarks</a:t>
              </a:r>
              <a:r>
                <a:rPr lang="ja-JP" altLang="en-US" sz="1400" b="1" dirty="0" smtClean="0">
                  <a:solidFill>
                    <a:schemeClr val="tx1"/>
                  </a:solidFill>
                  <a:latin typeface="+mn-ea"/>
                  <a:cs typeface="Meiryo UI" panose="020B0604030504040204" pitchFamily="50" charset="-128"/>
                </a:rPr>
                <a:t> </a:t>
              </a:r>
              <a:endParaRPr kumimoji="1" lang="ja-JP" altLang="en-US" sz="1400" b="1" dirty="0">
                <a:solidFill>
                  <a:schemeClr val="tx1"/>
                </a:solidFill>
                <a:latin typeface="+mn-ea"/>
                <a:cs typeface="Meiryo UI" panose="020B0604030504040204" pitchFamily="50" charset="-128"/>
              </a:endParaRPr>
            </a:p>
          </p:txBody>
        </p:sp>
        <p:sp>
          <p:nvSpPr>
            <p:cNvPr id="123" name="テキスト ボックス 122"/>
            <p:cNvSpPr txBox="1"/>
            <p:nvPr/>
          </p:nvSpPr>
          <p:spPr bwMode="auto">
            <a:xfrm>
              <a:off x="5453767" y="8978212"/>
              <a:ext cx="1332416" cy="307777"/>
            </a:xfrm>
            <a:prstGeom prst="rect">
              <a:avLst/>
            </a:prstGeom>
            <a:noFill/>
            <a:ln w="9525">
              <a:noFill/>
              <a:miter lim="800000"/>
              <a:headEnd/>
              <a:tailEnd/>
            </a:ln>
          </p:spPr>
          <p:txBody>
            <a:bodyPr wrap="none" rtlCol="0">
              <a:spAutoFit/>
            </a:bodyPr>
            <a:lstStyle/>
            <a:p>
              <a:pPr algn="r"/>
              <a:r>
                <a:rPr lang="ja-JP" altLang="en-US" sz="1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米野 琢哉 </a:t>
              </a:r>
              <a:r>
                <a:rPr lang="ja-JP" altLang="ja-JP" sz="11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24" name="テキスト ボックス 12"/>
            <p:cNvSpPr txBox="1">
              <a:spLocks noChangeArrowheads="1"/>
            </p:cNvSpPr>
            <p:nvPr/>
          </p:nvSpPr>
          <p:spPr bwMode="auto">
            <a:xfrm>
              <a:off x="1929212" y="8837544"/>
              <a:ext cx="6223645" cy="261610"/>
            </a:xfrm>
            <a:prstGeom prst="rect">
              <a:avLst/>
            </a:prstGeom>
            <a:noFill/>
            <a:ln w="9525">
              <a:noFill/>
              <a:miter lim="800000"/>
              <a:headEnd/>
              <a:tailEnd/>
            </a:ln>
          </p:spPr>
          <p:txBody>
            <a:bodyPr wrap="square">
              <a:spAutoFit/>
            </a:bodyPr>
            <a:lstStyle/>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独立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行政法人国立病院機構　水戸</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医療センター</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125" name="テキスト ボックス 12"/>
            <p:cNvSpPr txBox="1">
              <a:spLocks noChangeArrowheads="1"/>
            </p:cNvSpPr>
            <p:nvPr/>
          </p:nvSpPr>
          <p:spPr bwMode="auto">
            <a:xfrm>
              <a:off x="2725507" y="9032320"/>
              <a:ext cx="2756390" cy="261610"/>
            </a:xfrm>
            <a:prstGeom prst="rect">
              <a:avLst/>
            </a:prstGeom>
            <a:noFill/>
            <a:ln w="9525">
              <a:noFill/>
              <a:miter lim="800000"/>
              <a:headEnd/>
              <a:tailEnd/>
            </a:ln>
          </p:spPr>
          <p:txBody>
            <a:bodyPr wrap="square">
              <a:spAutoFit/>
            </a:bodyPr>
            <a:lstStyle/>
            <a:p>
              <a:pPr lvl="0"/>
              <a:r>
                <a:rPr lang="ja-JP" altLang="en-US" sz="1100" dirty="0" smtClean="0">
                  <a:latin typeface="HG丸ｺﾞｼｯｸM-PRO" panose="020F0600000000000000" pitchFamily="50" charset="-128"/>
                  <a:ea typeface="HG丸ｺﾞｼｯｸM-PRO" panose="020F0600000000000000" pitchFamily="50" charset="-128"/>
                </a:rPr>
                <a:t>副院長　血液内科　</a:t>
              </a:r>
              <a:r>
                <a:rPr lang="ja-JP" altLang="en-US" sz="11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 name="グループ化 3"/>
          <p:cNvGrpSpPr/>
          <p:nvPr/>
        </p:nvGrpSpPr>
        <p:grpSpPr>
          <a:xfrm>
            <a:off x="-778415" y="5659405"/>
            <a:ext cx="9215596" cy="2608922"/>
            <a:chOff x="-788856" y="5962073"/>
            <a:chExt cx="9215596" cy="2608922"/>
          </a:xfrm>
        </p:grpSpPr>
        <p:grpSp>
          <p:nvGrpSpPr>
            <p:cNvPr id="3" name="グループ化 2"/>
            <p:cNvGrpSpPr/>
            <p:nvPr/>
          </p:nvGrpSpPr>
          <p:grpSpPr>
            <a:xfrm>
              <a:off x="-788856" y="5962073"/>
              <a:ext cx="9215596" cy="2608922"/>
              <a:chOff x="-788856" y="5983122"/>
              <a:chExt cx="9215596" cy="2608922"/>
            </a:xfrm>
          </p:grpSpPr>
          <p:grpSp>
            <p:nvGrpSpPr>
              <p:cNvPr id="12" name="グループ化 11"/>
              <p:cNvGrpSpPr/>
              <p:nvPr/>
            </p:nvGrpSpPr>
            <p:grpSpPr>
              <a:xfrm>
                <a:off x="-788856" y="5983122"/>
                <a:ext cx="9215596" cy="424026"/>
                <a:chOff x="-791390" y="5525845"/>
                <a:chExt cx="9215596" cy="424026"/>
              </a:xfrm>
            </p:grpSpPr>
            <p:sp>
              <p:nvSpPr>
                <p:cNvPr id="66" name="ホームベース 65"/>
                <p:cNvSpPr/>
                <p:nvPr/>
              </p:nvSpPr>
              <p:spPr>
                <a:xfrm>
                  <a:off x="60408" y="5559708"/>
                  <a:ext cx="1565858" cy="390163"/>
                </a:xfrm>
                <a:prstGeom prst="homePlate">
                  <a:avLst>
                    <a:gd name="adj" fmla="val 21570"/>
                  </a:avLst>
                </a:prstGeom>
                <a:solidFill>
                  <a:srgbClr val="B9378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n-ea"/>
                      <a:cs typeface="Meiryo UI" panose="020B0604030504040204" pitchFamily="50" charset="-128"/>
                    </a:rPr>
                    <a:t>第二部：</a:t>
                  </a:r>
                  <a:r>
                    <a:rPr lang="en-US" altLang="ja-JP" sz="1200" b="1" dirty="0" smtClean="0">
                      <a:latin typeface="+mn-ea"/>
                      <a:cs typeface="Meiryo UI" panose="020B0604030504040204" pitchFamily="50" charset="-128"/>
                    </a:rPr>
                    <a:t>Discussion</a:t>
                  </a:r>
                  <a:r>
                    <a:rPr lang="ja-JP" altLang="en-US" sz="1400" b="1" dirty="0" smtClean="0">
                      <a:latin typeface="+mn-ea"/>
                      <a:cs typeface="Meiryo UI" panose="020B0604030504040204" pitchFamily="50" charset="-128"/>
                    </a:rPr>
                    <a:t>  </a:t>
                  </a:r>
                  <a:endParaRPr kumimoji="1" lang="ja-JP" altLang="en-US" sz="1400" b="1" dirty="0">
                    <a:latin typeface="+mn-ea"/>
                    <a:cs typeface="Meiryo UI" panose="020B0604030504040204" pitchFamily="50" charset="-128"/>
                  </a:endParaRPr>
                </a:p>
              </p:txBody>
            </p:sp>
            <p:sp>
              <p:nvSpPr>
                <p:cNvPr id="69" name="正方形/長方形 68"/>
                <p:cNvSpPr/>
                <p:nvPr/>
              </p:nvSpPr>
              <p:spPr>
                <a:xfrm>
                  <a:off x="-791390" y="5525845"/>
                  <a:ext cx="9215596" cy="369332"/>
                </a:xfrm>
                <a:prstGeom prst="rect">
                  <a:avLst/>
                </a:prstGeom>
              </p:spPr>
              <p:txBody>
                <a:bodyPr wrap="square">
                  <a:spAutoFit/>
                </a:bodyPr>
                <a:lstStyle/>
                <a:p>
                  <a:pPr algn="ctr"/>
                  <a:r>
                    <a:rPr lang="en-US" altLang="ja-JP" b="1" dirty="0" smtClean="0">
                      <a:latin typeface="+mn-ea"/>
                      <a:cs typeface="Meiryo UI" panose="020B0604030504040204" pitchFamily="50" charset="-128"/>
                    </a:rPr>
                    <a:t>『</a:t>
                  </a:r>
                  <a:r>
                    <a:rPr lang="en-US" altLang="ja-JP" b="1" dirty="0" err="1" smtClean="0">
                      <a:latin typeface="+mn-ea"/>
                      <a:cs typeface="Meiryo UI" panose="020B0604030504040204" pitchFamily="50" charset="-128"/>
                    </a:rPr>
                    <a:t>Dasatinib</a:t>
                  </a:r>
                  <a:r>
                    <a:rPr lang="ja-JP" altLang="en-US" b="1" dirty="0" smtClean="0">
                      <a:latin typeface="+mn-ea"/>
                      <a:cs typeface="Meiryo UI" panose="020B0604030504040204" pitchFamily="50" charset="-128"/>
                    </a:rPr>
                    <a:t> </a:t>
                  </a:r>
                  <a:r>
                    <a:rPr lang="en-US" altLang="ja-JP" b="1" dirty="0">
                      <a:latin typeface="+mn-ea"/>
                      <a:cs typeface="Meiryo UI" panose="020B0604030504040204" pitchFamily="50" charset="-128"/>
                    </a:rPr>
                    <a:t>Therapeutic</a:t>
                  </a:r>
                  <a:r>
                    <a:rPr lang="ja-JP" altLang="en-US" b="1" dirty="0" smtClean="0">
                      <a:latin typeface="+mn-ea"/>
                      <a:cs typeface="Meiryo UI" panose="020B0604030504040204" pitchFamily="50" charset="-128"/>
                    </a:rPr>
                    <a:t> </a:t>
                  </a:r>
                  <a:r>
                    <a:rPr lang="en-US" altLang="ja-JP" b="1" dirty="0" smtClean="0">
                      <a:latin typeface="+mn-ea"/>
                      <a:cs typeface="Meiryo UI" panose="020B0604030504040204" pitchFamily="50" charset="-128"/>
                    </a:rPr>
                    <a:t>management』</a:t>
                  </a:r>
                  <a:endParaRPr lang="ja-JP" altLang="en-US" b="1" dirty="0">
                    <a:latin typeface="+mn-ea"/>
                    <a:cs typeface="Meiryo UI" panose="020B0604030504040204" pitchFamily="50" charset="-128"/>
                  </a:endParaRPr>
                </a:p>
              </p:txBody>
            </p:sp>
          </p:grpSp>
          <p:grpSp>
            <p:nvGrpSpPr>
              <p:cNvPr id="23" name="グループ化 22"/>
              <p:cNvGrpSpPr/>
              <p:nvPr/>
            </p:nvGrpSpPr>
            <p:grpSpPr>
              <a:xfrm>
                <a:off x="355973" y="6445167"/>
                <a:ext cx="7987767" cy="2146877"/>
                <a:chOff x="353439" y="6064253"/>
                <a:chExt cx="7987767" cy="2146877"/>
              </a:xfrm>
            </p:grpSpPr>
            <p:sp>
              <p:nvSpPr>
                <p:cNvPr id="53" name="正方形/長方形 52"/>
                <p:cNvSpPr/>
                <p:nvPr/>
              </p:nvSpPr>
              <p:spPr>
                <a:xfrm>
                  <a:off x="362173" y="6103531"/>
                  <a:ext cx="950901" cy="276999"/>
                </a:xfrm>
                <a:prstGeom prst="rect">
                  <a:avLst/>
                </a:prstGeom>
                <a:solidFill>
                  <a:srgbClr val="13169D"/>
                </a:solid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200" b="1" dirty="0" smtClean="0">
                      <a:solidFill>
                        <a:schemeClr val="bg1"/>
                      </a:solidFill>
                      <a:latin typeface="+mn-ea"/>
                      <a:cs typeface="Meiryo UI" panose="020B0604030504040204" pitchFamily="50" charset="-128"/>
                    </a:rPr>
                    <a:t>総合司会</a:t>
                  </a:r>
                  <a:endParaRPr lang="ja-JP" altLang="en-US" sz="1200" b="1" dirty="0">
                    <a:solidFill>
                      <a:schemeClr val="bg1"/>
                    </a:solidFill>
                    <a:latin typeface="+mn-ea"/>
                    <a:cs typeface="Meiryo UI" panose="020B0604030504040204" pitchFamily="50" charset="-128"/>
                  </a:endParaRPr>
                </a:p>
              </p:txBody>
            </p:sp>
            <p:sp>
              <p:nvSpPr>
                <p:cNvPr id="96" name="テキスト ボックス 95"/>
                <p:cNvSpPr txBox="1"/>
                <p:nvPr/>
              </p:nvSpPr>
              <p:spPr bwMode="auto">
                <a:xfrm>
                  <a:off x="5354703" y="6194965"/>
                  <a:ext cx="1332416" cy="307777"/>
                </a:xfrm>
                <a:prstGeom prst="rect">
                  <a:avLst/>
                </a:prstGeom>
                <a:noFill/>
                <a:ln w="9525">
                  <a:noFill/>
                  <a:miter lim="800000"/>
                  <a:headEnd/>
                  <a:tailEnd/>
                </a:ln>
              </p:spPr>
              <p:txBody>
                <a:bodyPr wrap="none" rtlCol="0">
                  <a:spAutoFit/>
                </a:bodyPr>
                <a:lstStyle/>
                <a:p>
                  <a:pPr algn="r"/>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吉田 近思</a:t>
                  </a:r>
                  <a:r>
                    <a:rPr lang="ja-JP" altLang="en-US" sz="1200" b="1"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ja-JP" sz="1100" b="1" dirty="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97" name="テキスト ボックス 12"/>
                <p:cNvSpPr txBox="1">
                  <a:spLocks noChangeArrowheads="1"/>
                </p:cNvSpPr>
                <p:nvPr/>
              </p:nvSpPr>
              <p:spPr bwMode="auto">
                <a:xfrm>
                  <a:off x="1353777" y="6064253"/>
                  <a:ext cx="6348673" cy="261610"/>
                </a:xfrm>
                <a:prstGeom prst="rect">
                  <a:avLst/>
                </a:prstGeom>
                <a:noFill/>
                <a:ln w="9525">
                  <a:noFill/>
                  <a:miter lim="800000"/>
                  <a:headEnd/>
                  <a:tailEnd/>
                </a:ln>
              </p:spPr>
              <p:txBody>
                <a:bodyPr wrap="square">
                  <a:spAutoFit/>
                </a:bodyPr>
                <a:lstStyle/>
                <a:p>
                  <a:pPr lvl="0"/>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独立行政法人国立病院</a:t>
                  </a:r>
                  <a:r>
                    <a:rPr lang="ja-JP" altLang="en-US" sz="11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機構　水戸</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医療センター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98" name="テキスト ボックス 12"/>
                <p:cNvSpPr txBox="1">
                  <a:spLocks noChangeArrowheads="1"/>
                </p:cNvSpPr>
                <p:nvPr/>
              </p:nvSpPr>
              <p:spPr bwMode="auto">
                <a:xfrm>
                  <a:off x="3250674" y="6220725"/>
                  <a:ext cx="2756390" cy="261610"/>
                </a:xfrm>
                <a:prstGeom prst="rect">
                  <a:avLst/>
                </a:prstGeom>
                <a:noFill/>
                <a:ln w="9525">
                  <a:noFill/>
                  <a:miter lim="800000"/>
                  <a:headEnd/>
                  <a:tailEnd/>
                </a:ln>
              </p:spPr>
              <p:txBody>
                <a:bodyPr wrap="square">
                  <a:spAutoFit/>
                </a:bodyPr>
                <a:lstStyle/>
                <a:p>
                  <a:pPr lvl="0"/>
                  <a:r>
                    <a:rPr lang="ja-JP" altLang="en-US" sz="1100" dirty="0" smtClean="0">
                      <a:latin typeface="HG丸ｺﾞｼｯｸM-PRO" panose="020F0600000000000000" pitchFamily="50" charset="-128"/>
                      <a:ea typeface="HG丸ｺﾞｼｯｸM-PRO" panose="020F0600000000000000" pitchFamily="50" charset="-128"/>
                    </a:rPr>
                    <a:t>血液内科</a:t>
                  </a:r>
                  <a:r>
                    <a:rPr lang="ja-JP" altLang="en-US" sz="1100" dirty="0">
                      <a:latin typeface="HG丸ｺﾞｼｯｸM-PRO" panose="020F0600000000000000" pitchFamily="50" charset="-128"/>
                      <a:ea typeface="HG丸ｺﾞｼｯｸM-PRO" panose="020F0600000000000000" pitchFamily="50" charset="-128"/>
                    </a:rPr>
                    <a:t>医長・化学療法室長</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19" name="グループ化 18"/>
                <p:cNvGrpSpPr/>
                <p:nvPr/>
              </p:nvGrpSpPr>
              <p:grpSpPr>
                <a:xfrm>
                  <a:off x="353439" y="6519366"/>
                  <a:ext cx="7987767" cy="1691764"/>
                  <a:chOff x="353439" y="6587212"/>
                  <a:chExt cx="7987767" cy="1691764"/>
                </a:xfrm>
              </p:grpSpPr>
              <p:sp>
                <p:nvSpPr>
                  <p:cNvPr id="106" name="テキスト ボックス 12"/>
                  <p:cNvSpPr txBox="1">
                    <a:spLocks noChangeArrowheads="1"/>
                  </p:cNvSpPr>
                  <p:nvPr/>
                </p:nvSpPr>
                <p:spPr bwMode="auto">
                  <a:xfrm>
                    <a:off x="1297070" y="7848508"/>
                    <a:ext cx="6348673" cy="261610"/>
                  </a:xfrm>
                  <a:prstGeom prst="rect">
                    <a:avLst/>
                  </a:prstGeom>
                  <a:noFill/>
                  <a:ln w="9525">
                    <a:noFill/>
                    <a:miter lim="800000"/>
                    <a:headEnd/>
                    <a:tailEnd/>
                  </a:ln>
                </p:spPr>
                <p:txBody>
                  <a:bodyPr wrap="square">
                    <a:spAutoFit/>
                  </a:bodyPr>
                  <a:lstStyle/>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株式会社</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日立製作所　日立総合病院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113" name="テキスト ボックス 12"/>
                  <p:cNvSpPr txBox="1">
                    <a:spLocks noChangeArrowheads="1"/>
                  </p:cNvSpPr>
                  <p:nvPr/>
                </p:nvSpPr>
                <p:spPr bwMode="auto">
                  <a:xfrm>
                    <a:off x="1306904" y="7232911"/>
                    <a:ext cx="6348673" cy="261610"/>
                  </a:xfrm>
                  <a:prstGeom prst="rect">
                    <a:avLst/>
                  </a:prstGeom>
                  <a:noFill/>
                  <a:ln w="9525">
                    <a:noFill/>
                    <a:miter lim="800000"/>
                    <a:headEnd/>
                    <a:tailEnd/>
                  </a:ln>
                </p:spPr>
                <p:txBody>
                  <a:bodyPr wrap="square">
                    <a:spAutoFit/>
                  </a:bodyPr>
                  <a:lstStyle/>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茨城県厚生農業協同組合連合会　総合病院　土浦協同病院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17" name="グループ化 16"/>
                  <p:cNvGrpSpPr/>
                  <p:nvPr/>
                </p:nvGrpSpPr>
                <p:grpSpPr>
                  <a:xfrm>
                    <a:off x="353439" y="6587212"/>
                    <a:ext cx="7987767" cy="1691764"/>
                    <a:chOff x="353439" y="6587212"/>
                    <a:chExt cx="7987767" cy="1691764"/>
                  </a:xfrm>
                </p:grpSpPr>
                <p:sp>
                  <p:nvSpPr>
                    <p:cNvPr id="102" name="テキスト ボックス 12"/>
                    <p:cNvSpPr txBox="1">
                      <a:spLocks noChangeArrowheads="1"/>
                    </p:cNvSpPr>
                    <p:nvPr/>
                  </p:nvSpPr>
                  <p:spPr bwMode="auto">
                    <a:xfrm>
                      <a:off x="1385895" y="6587212"/>
                      <a:ext cx="6348673" cy="261610"/>
                    </a:xfrm>
                    <a:prstGeom prst="rect">
                      <a:avLst/>
                    </a:prstGeom>
                    <a:noFill/>
                    <a:ln w="9525">
                      <a:noFill/>
                      <a:miter lim="800000"/>
                      <a:headEnd/>
                      <a:tailEnd/>
                    </a:ln>
                  </p:spPr>
                  <p:txBody>
                    <a:bodyPr wrap="square">
                      <a:spAutoFit/>
                    </a:bodyPr>
                    <a:lstStyle/>
                    <a:p>
                      <a:pPr lvl="0"/>
                      <a:r>
                        <a:rPr lang="zh-CN" altLang="en-US" sz="11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筑波</a:t>
                      </a:r>
                      <a:r>
                        <a:rPr lang="zh-CN"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大学附属病院</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10" name="グループ化 9"/>
                    <p:cNvGrpSpPr/>
                    <p:nvPr/>
                  </p:nvGrpSpPr>
                  <p:grpSpPr>
                    <a:xfrm>
                      <a:off x="353439" y="6690888"/>
                      <a:ext cx="7987767" cy="1588088"/>
                      <a:chOff x="353439" y="6805018"/>
                      <a:chExt cx="7987767" cy="1588088"/>
                    </a:xfrm>
                  </p:grpSpPr>
                  <p:sp>
                    <p:nvSpPr>
                      <p:cNvPr id="68" name="正方形/長方形 67"/>
                      <p:cNvSpPr/>
                      <p:nvPr/>
                    </p:nvSpPr>
                    <p:spPr>
                      <a:xfrm>
                        <a:off x="353439" y="6818483"/>
                        <a:ext cx="838691" cy="276999"/>
                      </a:xfrm>
                      <a:prstGeom prst="rect">
                        <a:avLst/>
                      </a:prstGeom>
                      <a:solidFill>
                        <a:srgbClr val="30BFDC"/>
                      </a:solidFill>
                      <a:ln>
                        <a:noFill/>
                      </a:ln>
                    </p:spPr>
                    <p:style>
                      <a:lnRef idx="1">
                        <a:schemeClr val="accent1"/>
                      </a:lnRef>
                      <a:fillRef idx="2">
                        <a:schemeClr val="accent1"/>
                      </a:fillRef>
                      <a:effectRef idx="1">
                        <a:schemeClr val="accent1"/>
                      </a:effectRef>
                      <a:fontRef idx="minor">
                        <a:schemeClr val="dk1"/>
                      </a:fontRef>
                    </p:style>
                    <p:txBody>
                      <a:bodyPr wrap="none">
                        <a:spAutoFit/>
                      </a:bodyPr>
                      <a:lstStyle/>
                      <a:p>
                        <a:r>
                          <a:rPr lang="ja-JP" altLang="en-US" sz="1200" b="1" dirty="0" smtClean="0">
                            <a:solidFill>
                              <a:schemeClr val="bg1"/>
                            </a:solidFill>
                            <a:latin typeface="+mn-ea"/>
                            <a:cs typeface="Meiryo UI" panose="020B0604030504040204" pitchFamily="50" charset="-128"/>
                          </a:rPr>
                          <a:t>パネリスト</a:t>
                        </a:r>
                        <a:endParaRPr lang="ja-JP" altLang="en-US" sz="1200" b="1" dirty="0">
                          <a:solidFill>
                            <a:schemeClr val="bg1"/>
                          </a:solidFill>
                          <a:latin typeface="+mn-ea"/>
                          <a:cs typeface="Meiryo UI" panose="020B0604030504040204" pitchFamily="50" charset="-128"/>
                        </a:endParaRPr>
                      </a:p>
                    </p:txBody>
                  </p:sp>
                  <p:sp>
                    <p:nvSpPr>
                      <p:cNvPr id="103" name="テキスト ボックス 12"/>
                      <p:cNvSpPr txBox="1">
                        <a:spLocks noChangeArrowheads="1"/>
                      </p:cNvSpPr>
                      <p:nvPr/>
                    </p:nvSpPr>
                    <p:spPr bwMode="auto">
                      <a:xfrm>
                        <a:off x="4436398" y="6805018"/>
                        <a:ext cx="2756390" cy="261610"/>
                      </a:xfrm>
                      <a:prstGeom prst="rect">
                        <a:avLst/>
                      </a:prstGeom>
                      <a:noFill/>
                      <a:ln w="9525">
                        <a:noFill/>
                        <a:miter lim="800000"/>
                        <a:headEnd/>
                        <a:tailEnd/>
                      </a:ln>
                    </p:spPr>
                    <p:txBody>
                      <a:bodyPr wrap="square">
                        <a:spAutoFit/>
                      </a:bodyPr>
                      <a:lstStyle/>
                      <a:p>
                        <a:pPr lvl="0"/>
                        <a:r>
                          <a:rPr lang="ja-JP" altLang="en-US" sz="1100" dirty="0">
                            <a:latin typeface="HG丸ｺﾞｼｯｸM-PRO" panose="020F0600000000000000" pitchFamily="50" charset="-128"/>
                            <a:ea typeface="HG丸ｺﾞｼｯｸM-PRO" panose="020F0600000000000000" pitchFamily="50" charset="-128"/>
                          </a:rPr>
                          <a:t>血液</a:t>
                        </a:r>
                        <a:r>
                          <a:rPr lang="ja-JP" altLang="en-US" sz="1100" dirty="0" smtClean="0">
                            <a:latin typeface="HG丸ｺﾞｼｯｸM-PRO" panose="020F0600000000000000" pitchFamily="50" charset="-128"/>
                            <a:ea typeface="HG丸ｺﾞｼｯｸM-PRO" panose="020F0600000000000000" pitchFamily="50" charset="-128"/>
                          </a:rPr>
                          <a:t>内科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52" name="正方形/長方形 51"/>
                      <p:cNvSpPr/>
                      <p:nvPr/>
                    </p:nvSpPr>
                    <p:spPr>
                      <a:xfrm>
                        <a:off x="361766" y="7985218"/>
                        <a:ext cx="838691" cy="276999"/>
                      </a:xfrm>
                      <a:prstGeom prst="rect">
                        <a:avLst/>
                      </a:prstGeom>
                      <a:solidFill>
                        <a:srgbClr val="30BFDC"/>
                      </a:solidFill>
                      <a:ln>
                        <a:noFill/>
                      </a:ln>
                    </p:spPr>
                    <p:style>
                      <a:lnRef idx="1">
                        <a:schemeClr val="accent1"/>
                      </a:lnRef>
                      <a:fillRef idx="2">
                        <a:schemeClr val="accent1"/>
                      </a:fillRef>
                      <a:effectRef idx="1">
                        <a:schemeClr val="accent1"/>
                      </a:effectRef>
                      <a:fontRef idx="minor">
                        <a:schemeClr val="dk1"/>
                      </a:fontRef>
                    </p:style>
                    <p:txBody>
                      <a:bodyPr wrap="none">
                        <a:spAutoFit/>
                      </a:bodyPr>
                      <a:lstStyle/>
                      <a:p>
                        <a:r>
                          <a:rPr lang="ja-JP" altLang="en-US" sz="1200" b="1" dirty="0" smtClean="0">
                            <a:solidFill>
                              <a:schemeClr val="bg1"/>
                            </a:solidFill>
                            <a:latin typeface="+mn-ea"/>
                            <a:cs typeface="Meiryo UI" panose="020B0604030504040204" pitchFamily="50" charset="-128"/>
                          </a:rPr>
                          <a:t>パネリスト</a:t>
                        </a:r>
                        <a:endParaRPr lang="ja-JP" altLang="en-US" sz="1200" b="1" dirty="0">
                          <a:solidFill>
                            <a:schemeClr val="bg1"/>
                          </a:solidFill>
                          <a:latin typeface="+mn-ea"/>
                          <a:cs typeface="Meiryo UI" panose="020B0604030504040204" pitchFamily="50" charset="-128"/>
                        </a:endParaRPr>
                      </a:p>
                    </p:txBody>
                  </p:sp>
                  <p:sp>
                    <p:nvSpPr>
                      <p:cNvPr id="105" name="テキスト ボックス 104"/>
                      <p:cNvSpPr txBox="1"/>
                      <p:nvPr/>
                    </p:nvSpPr>
                    <p:spPr bwMode="auto">
                      <a:xfrm>
                        <a:off x="5406041" y="8085329"/>
                        <a:ext cx="1332416" cy="307777"/>
                      </a:xfrm>
                      <a:prstGeom prst="rect">
                        <a:avLst/>
                      </a:prstGeom>
                      <a:noFill/>
                      <a:ln w="9525">
                        <a:noFill/>
                        <a:miter lim="800000"/>
                        <a:headEnd/>
                        <a:tailEnd/>
                      </a:ln>
                    </p:spPr>
                    <p:txBody>
                      <a:bodyPr wrap="none" rtlCol="0">
                        <a:spAutoFit/>
                      </a:bodyPr>
                      <a:lstStyle/>
                      <a:p>
                        <a:pPr algn="r"/>
                        <a:r>
                          <a:rPr lang="ja-JP" altLang="en-US" sz="1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品川 篤司</a:t>
                        </a:r>
                        <a:r>
                          <a:rPr lang="ja-JP" altLang="en-US" sz="12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ja-JP" sz="1100" b="1" dirty="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07" name="テキスト ボックス 12"/>
                      <p:cNvSpPr txBox="1">
                        <a:spLocks noChangeArrowheads="1"/>
                      </p:cNvSpPr>
                      <p:nvPr/>
                    </p:nvSpPr>
                    <p:spPr bwMode="auto">
                      <a:xfrm>
                        <a:off x="3373584" y="8101474"/>
                        <a:ext cx="2756390" cy="261610"/>
                      </a:xfrm>
                      <a:prstGeom prst="rect">
                        <a:avLst/>
                      </a:prstGeom>
                      <a:noFill/>
                      <a:ln w="9525">
                        <a:noFill/>
                        <a:miter lim="800000"/>
                        <a:headEnd/>
                        <a:tailEnd/>
                      </a:ln>
                    </p:spPr>
                    <p:txBody>
                      <a:bodyPr wrap="square">
                        <a:spAutoFit/>
                      </a:bodyPr>
                      <a:lstStyle/>
                      <a:p>
                        <a:pPr lvl="0"/>
                        <a:r>
                          <a:rPr lang="ja-JP" altLang="en-US" sz="1100" dirty="0" smtClean="0">
                            <a:latin typeface="HG丸ｺﾞｼｯｸM-PRO" panose="020F0600000000000000" pitchFamily="50" charset="-128"/>
                            <a:ea typeface="HG丸ｺﾞｼｯｸM-PRO" panose="020F0600000000000000" pitchFamily="50" charset="-128"/>
                          </a:rPr>
                          <a:t>血液・腫瘍内科　主任医長</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110" name="正方形/長方形 109"/>
                      <p:cNvSpPr/>
                      <p:nvPr/>
                    </p:nvSpPr>
                    <p:spPr>
                      <a:xfrm>
                        <a:off x="359209" y="7387851"/>
                        <a:ext cx="838691" cy="276999"/>
                      </a:xfrm>
                      <a:prstGeom prst="rect">
                        <a:avLst/>
                      </a:prstGeom>
                      <a:solidFill>
                        <a:srgbClr val="30BFDC"/>
                      </a:solidFill>
                      <a:ln>
                        <a:noFill/>
                      </a:ln>
                    </p:spPr>
                    <p:style>
                      <a:lnRef idx="1">
                        <a:schemeClr val="accent1"/>
                      </a:lnRef>
                      <a:fillRef idx="2">
                        <a:schemeClr val="accent1"/>
                      </a:fillRef>
                      <a:effectRef idx="1">
                        <a:schemeClr val="accent1"/>
                      </a:effectRef>
                      <a:fontRef idx="minor">
                        <a:schemeClr val="dk1"/>
                      </a:fontRef>
                    </p:style>
                    <p:txBody>
                      <a:bodyPr wrap="none">
                        <a:spAutoFit/>
                      </a:bodyPr>
                      <a:lstStyle/>
                      <a:p>
                        <a:r>
                          <a:rPr lang="ja-JP" altLang="en-US" sz="1200" b="1" dirty="0" smtClean="0">
                            <a:solidFill>
                              <a:schemeClr val="bg1"/>
                            </a:solidFill>
                            <a:latin typeface="+mn-ea"/>
                            <a:cs typeface="Meiryo UI" panose="020B0604030504040204" pitchFamily="50" charset="-128"/>
                          </a:rPr>
                          <a:t>パネリスト</a:t>
                        </a:r>
                        <a:endParaRPr lang="ja-JP" altLang="en-US" sz="1200" b="1" dirty="0">
                          <a:solidFill>
                            <a:schemeClr val="bg1"/>
                          </a:solidFill>
                          <a:latin typeface="+mn-ea"/>
                          <a:cs typeface="Meiryo UI" panose="020B0604030504040204" pitchFamily="50" charset="-128"/>
                        </a:endParaRPr>
                      </a:p>
                    </p:txBody>
                  </p:sp>
                  <p:sp>
                    <p:nvSpPr>
                      <p:cNvPr id="112" name="テキスト ボックス 111"/>
                      <p:cNvSpPr txBox="1"/>
                      <p:nvPr/>
                    </p:nvSpPr>
                    <p:spPr bwMode="auto">
                      <a:xfrm>
                        <a:off x="5378969" y="7491384"/>
                        <a:ext cx="1332416" cy="307777"/>
                      </a:xfrm>
                      <a:prstGeom prst="rect">
                        <a:avLst/>
                      </a:prstGeom>
                      <a:noFill/>
                      <a:ln w="9525">
                        <a:noFill/>
                        <a:miter lim="800000"/>
                        <a:headEnd/>
                        <a:tailEnd/>
                      </a:ln>
                    </p:spPr>
                    <p:txBody>
                      <a:bodyPr wrap="none" rtlCol="0">
                        <a:spAutoFit/>
                      </a:bodyPr>
                      <a:lstStyle/>
                      <a:p>
                        <a:pPr algn="r"/>
                        <a:r>
                          <a:rPr lang="ja-JP" altLang="en-US" sz="1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清水 誠一 </a:t>
                        </a:r>
                        <a:r>
                          <a:rPr lang="ja-JP" altLang="ja-JP" sz="1100" b="1" dirty="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14" name="テキスト ボックス 12"/>
                      <p:cNvSpPr txBox="1">
                        <a:spLocks noChangeArrowheads="1"/>
                      </p:cNvSpPr>
                      <p:nvPr/>
                    </p:nvSpPr>
                    <p:spPr bwMode="auto">
                      <a:xfrm>
                        <a:off x="4027846" y="7514784"/>
                        <a:ext cx="2756390" cy="261610"/>
                      </a:xfrm>
                      <a:prstGeom prst="rect">
                        <a:avLst/>
                      </a:prstGeom>
                      <a:noFill/>
                      <a:ln w="9525">
                        <a:noFill/>
                        <a:miter lim="800000"/>
                        <a:headEnd/>
                        <a:tailEnd/>
                      </a:ln>
                    </p:spPr>
                    <p:txBody>
                      <a:bodyPr wrap="square">
                        <a:spAutoFit/>
                      </a:bodyPr>
                      <a:lstStyle/>
                      <a:p>
                        <a:pPr lvl="0"/>
                        <a:r>
                          <a:rPr lang="ja-JP" altLang="en-US" sz="1100" dirty="0" smtClean="0">
                            <a:latin typeface="HG丸ｺﾞｼｯｸM-PRO" panose="020F0600000000000000" pitchFamily="50" charset="-128"/>
                            <a:ea typeface="HG丸ｺﾞｼｯｸM-PRO" panose="020F0600000000000000" pitchFamily="50" charset="-128"/>
                          </a:rPr>
                          <a:t>血液内科　部長　</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118" name="テキスト ボックス 12"/>
                      <p:cNvSpPr txBox="1">
                        <a:spLocks noChangeArrowheads="1"/>
                      </p:cNvSpPr>
                      <p:nvPr/>
                    </p:nvSpPr>
                    <p:spPr bwMode="auto">
                      <a:xfrm>
                        <a:off x="3822084" y="7039684"/>
                        <a:ext cx="4519122" cy="246221"/>
                      </a:xfrm>
                      <a:prstGeom prst="rect">
                        <a:avLst/>
                      </a:prstGeom>
                      <a:noFill/>
                      <a:ln w="9525">
                        <a:noFill/>
                        <a:miter lim="800000"/>
                        <a:headEnd/>
                        <a:tailEnd/>
                      </a:ln>
                    </p:spPr>
                    <p:txBody>
                      <a:bodyPr wrap="square">
                        <a:spAutoFit/>
                      </a:bodyPr>
                      <a:lstStyle/>
                      <a:p>
                        <a:pPr lvl="0"/>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 つ</a:t>
                        </a:r>
                        <a:r>
                          <a:rPr lang="ja-JP" altLang="en-US" sz="1000" dirty="0" smtClean="0">
                            <a:latin typeface="HG丸ｺﾞｼｯｸM-PRO" panose="020F0600000000000000" pitchFamily="50" charset="-128"/>
                            <a:ea typeface="HG丸ｺﾞｼｯｸM-PRO" panose="020F0600000000000000" pitchFamily="50" charset="-128"/>
                          </a:rPr>
                          <a:t>くば市サテライトからご発表頂きます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p>
                    </p:txBody>
                  </p:sp>
                </p:grpSp>
              </p:grpSp>
            </p:grpSp>
          </p:grpSp>
        </p:grpSp>
        <p:sp>
          <p:nvSpPr>
            <p:cNvPr id="55" name="テキスト ボックス 54"/>
            <p:cNvSpPr txBox="1"/>
            <p:nvPr/>
          </p:nvSpPr>
          <p:spPr bwMode="auto">
            <a:xfrm>
              <a:off x="5365252" y="6980873"/>
              <a:ext cx="1332416" cy="307777"/>
            </a:xfrm>
            <a:prstGeom prst="rect">
              <a:avLst/>
            </a:prstGeom>
            <a:noFill/>
            <a:ln w="9525">
              <a:noFill/>
              <a:miter lim="800000"/>
              <a:headEnd/>
              <a:tailEnd/>
            </a:ln>
          </p:spPr>
          <p:txBody>
            <a:bodyPr wrap="none" rtlCol="0">
              <a:spAutoFit/>
            </a:bodyPr>
            <a:lstStyle/>
            <a:p>
              <a:pPr algn="r"/>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槇</a:t>
              </a:r>
              <a:r>
                <a:rPr lang="ja-JP" altLang="en-US" sz="1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島 健一 </a:t>
              </a:r>
              <a:r>
                <a:rPr lang="ja-JP" altLang="ja-JP" sz="11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先生</a:t>
              </a:r>
              <a:endParaRPr kumimoji="1" lang="ja-JP" altLang="en-US" sz="11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56" name="テキスト ボックス 12"/>
            <p:cNvSpPr txBox="1">
              <a:spLocks noChangeArrowheads="1"/>
            </p:cNvSpPr>
            <p:nvPr/>
          </p:nvSpPr>
          <p:spPr bwMode="auto">
            <a:xfrm>
              <a:off x="3818942" y="7917789"/>
              <a:ext cx="4519122" cy="261610"/>
            </a:xfrm>
            <a:prstGeom prst="rect">
              <a:avLst/>
            </a:prstGeom>
            <a:noFill/>
            <a:ln w="9525">
              <a:noFill/>
              <a:miter lim="800000"/>
              <a:headEnd/>
              <a:tailEnd/>
            </a:ln>
          </p:spPr>
          <p:txBody>
            <a:bodyPr wrap="square">
              <a:spAutoFit/>
            </a:bodyPr>
            <a:lstStyle/>
            <a:p>
              <a:pPr lvl="0"/>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 つ</a:t>
              </a:r>
              <a:r>
                <a:rPr lang="ja-JP" altLang="en-US" sz="1050" dirty="0" smtClean="0">
                  <a:latin typeface="HG丸ｺﾞｼｯｸM-PRO" panose="020F0600000000000000" pitchFamily="50" charset="-128"/>
                  <a:ea typeface="HG丸ｺﾞｼｯｸM-PRO" panose="020F0600000000000000" pitchFamily="50" charset="-128"/>
                </a:rPr>
                <a:t>くば市サテライトからご発表頂きます</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p>
          </p:txBody>
        </p:sp>
      </p:grpSp>
      <p:sp>
        <p:nvSpPr>
          <p:cNvPr id="61" name="テキスト ボックス 60"/>
          <p:cNvSpPr txBox="1"/>
          <p:nvPr/>
        </p:nvSpPr>
        <p:spPr>
          <a:xfrm>
            <a:off x="1903856" y="9372643"/>
            <a:ext cx="3147015" cy="253916"/>
          </a:xfrm>
          <a:prstGeom prst="rect">
            <a:avLst/>
          </a:prstGeom>
          <a:noFill/>
        </p:spPr>
        <p:txBody>
          <a:bodyPr wrap="none" rtlCol="0">
            <a:spAutoFit/>
          </a:bodyPr>
          <a:lstStyle/>
          <a:p>
            <a:pPr algn="ctr"/>
            <a:r>
              <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会終了後に情報交換の場をご用意して</a:t>
            </a:r>
            <a:r>
              <a:rPr lang="ja-JP" altLang="en-US"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おります</a:t>
            </a:r>
            <a:endParaRPr kumimoji="1"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5" name="テキスト ボックス 4"/>
          <p:cNvSpPr txBox="1"/>
          <p:nvPr/>
        </p:nvSpPr>
        <p:spPr bwMode="auto">
          <a:xfrm>
            <a:off x="-400539" y="2612261"/>
            <a:ext cx="1800200" cy="261610"/>
          </a:xfrm>
          <a:prstGeom prst="rect">
            <a:avLst/>
          </a:prstGeom>
          <a:noFill/>
          <a:ln w="9525">
            <a:noFill/>
            <a:miter lim="800000"/>
            <a:headEnd/>
            <a:tailEnd/>
          </a:ln>
        </p:spPr>
        <p:txBody>
          <a:bodyPr wrap="square" rtlCol="0">
            <a:spAutoFit/>
          </a:bodyPr>
          <a:lstStyle/>
          <a:p>
            <a:pPr algn="ctr"/>
            <a:r>
              <a:rPr kumimoji="1" lang="en-US" altLang="ja-JP" sz="1100" b="1" dirty="0" smtClean="0">
                <a:latin typeface="HGP明朝E" pitchFamily="18" charset="-128"/>
                <a:ea typeface="HGP明朝E" pitchFamily="18" charset="-128"/>
              </a:rPr>
              <a:t>19</a:t>
            </a:r>
            <a:r>
              <a:rPr kumimoji="1" lang="ja-JP" altLang="en-US" sz="1100" b="1" dirty="0" smtClean="0">
                <a:latin typeface="HGP明朝E" pitchFamily="18" charset="-128"/>
                <a:ea typeface="HGP明朝E" pitchFamily="18" charset="-128"/>
              </a:rPr>
              <a:t>：</a:t>
            </a:r>
            <a:r>
              <a:rPr kumimoji="1" lang="en-US" altLang="ja-JP" sz="1100" b="1" dirty="0" smtClean="0">
                <a:latin typeface="HGP明朝E" pitchFamily="18" charset="-128"/>
                <a:ea typeface="HGP明朝E" pitchFamily="18" charset="-128"/>
              </a:rPr>
              <a:t>00</a:t>
            </a:r>
            <a:r>
              <a:rPr kumimoji="1" lang="ja-JP" altLang="en-US" sz="1100" b="1" dirty="0" smtClean="0">
                <a:latin typeface="HGP明朝E" pitchFamily="18" charset="-128"/>
                <a:ea typeface="HGP明朝E" pitchFamily="18" charset="-128"/>
              </a:rPr>
              <a:t>～</a:t>
            </a:r>
            <a:r>
              <a:rPr kumimoji="1" lang="en-US" altLang="ja-JP" sz="1100" b="1" dirty="0" smtClean="0">
                <a:latin typeface="HGP明朝E" pitchFamily="18" charset="-128"/>
                <a:ea typeface="HGP明朝E" pitchFamily="18" charset="-128"/>
              </a:rPr>
              <a:t>19</a:t>
            </a:r>
            <a:r>
              <a:rPr kumimoji="1" lang="ja-JP" altLang="en-US" sz="1100" b="1" dirty="0" smtClean="0">
                <a:latin typeface="HGP明朝E" pitchFamily="18" charset="-128"/>
                <a:ea typeface="HGP明朝E" pitchFamily="18" charset="-128"/>
              </a:rPr>
              <a:t>：</a:t>
            </a:r>
            <a:r>
              <a:rPr kumimoji="1" lang="en-US" altLang="ja-JP" sz="1100" b="1" dirty="0" smtClean="0">
                <a:latin typeface="HGP明朝E" pitchFamily="18" charset="-128"/>
                <a:ea typeface="HGP明朝E" pitchFamily="18" charset="-128"/>
              </a:rPr>
              <a:t>10</a:t>
            </a:r>
            <a:endParaRPr kumimoji="1" lang="ja-JP" altLang="en-US" sz="1100" b="1" dirty="0">
              <a:latin typeface="HGP明朝E" pitchFamily="18" charset="-128"/>
              <a:ea typeface="HGP明朝E" pitchFamily="18" charset="-128"/>
            </a:endParaRPr>
          </a:p>
        </p:txBody>
      </p:sp>
      <p:sp>
        <p:nvSpPr>
          <p:cNvPr id="62" name="テキスト ボックス 61"/>
          <p:cNvSpPr txBox="1"/>
          <p:nvPr/>
        </p:nvSpPr>
        <p:spPr bwMode="auto">
          <a:xfrm>
            <a:off x="-396026" y="3460106"/>
            <a:ext cx="1800200" cy="261610"/>
          </a:xfrm>
          <a:prstGeom prst="rect">
            <a:avLst/>
          </a:prstGeom>
          <a:noFill/>
          <a:ln w="9525">
            <a:noFill/>
            <a:miter lim="800000"/>
            <a:headEnd/>
            <a:tailEnd/>
          </a:ln>
        </p:spPr>
        <p:txBody>
          <a:bodyPr wrap="square" rtlCol="0">
            <a:spAutoFit/>
          </a:bodyPr>
          <a:lstStyle/>
          <a:p>
            <a:pPr algn="ctr"/>
            <a:r>
              <a:rPr kumimoji="1" lang="en-US" altLang="ja-JP" sz="1100" b="1" dirty="0" smtClean="0">
                <a:latin typeface="HGP明朝E" pitchFamily="18" charset="-128"/>
                <a:ea typeface="HGP明朝E" pitchFamily="18" charset="-128"/>
              </a:rPr>
              <a:t>19</a:t>
            </a:r>
            <a:r>
              <a:rPr kumimoji="1" lang="ja-JP" altLang="en-US" sz="1100" b="1" dirty="0" smtClean="0">
                <a:latin typeface="HGP明朝E" pitchFamily="18" charset="-128"/>
                <a:ea typeface="HGP明朝E" pitchFamily="18" charset="-128"/>
              </a:rPr>
              <a:t>：</a:t>
            </a:r>
            <a:r>
              <a:rPr lang="en-US" altLang="ja-JP" sz="1100" b="1" dirty="0">
                <a:latin typeface="HGP明朝E" pitchFamily="18" charset="-128"/>
                <a:ea typeface="HGP明朝E" pitchFamily="18" charset="-128"/>
              </a:rPr>
              <a:t>1</a:t>
            </a:r>
            <a:r>
              <a:rPr kumimoji="1" lang="en-US" altLang="ja-JP" sz="1100" b="1" dirty="0" smtClean="0">
                <a:latin typeface="HGP明朝E" pitchFamily="18" charset="-128"/>
                <a:ea typeface="HGP明朝E" pitchFamily="18" charset="-128"/>
              </a:rPr>
              <a:t>0</a:t>
            </a:r>
            <a:r>
              <a:rPr kumimoji="1" lang="ja-JP" altLang="en-US" sz="1100" b="1" dirty="0" smtClean="0">
                <a:latin typeface="HGP明朝E" pitchFamily="18" charset="-128"/>
                <a:ea typeface="HGP明朝E" pitchFamily="18" charset="-128"/>
              </a:rPr>
              <a:t>～</a:t>
            </a:r>
            <a:r>
              <a:rPr lang="en-US" altLang="ja-JP" sz="1100" b="1" dirty="0" smtClean="0">
                <a:latin typeface="HGP明朝E" pitchFamily="18" charset="-128"/>
                <a:ea typeface="HGP明朝E" pitchFamily="18" charset="-128"/>
              </a:rPr>
              <a:t>20</a:t>
            </a:r>
            <a:r>
              <a:rPr kumimoji="1" lang="ja-JP" altLang="en-US" sz="1100" b="1" dirty="0" smtClean="0">
                <a:latin typeface="HGP明朝E" pitchFamily="18" charset="-128"/>
                <a:ea typeface="HGP明朝E" pitchFamily="18" charset="-128"/>
              </a:rPr>
              <a:t>：</a:t>
            </a:r>
            <a:r>
              <a:rPr lang="en-US" altLang="ja-JP" sz="1100" b="1" dirty="0">
                <a:latin typeface="HGP明朝E" pitchFamily="18" charset="-128"/>
                <a:ea typeface="HGP明朝E" pitchFamily="18" charset="-128"/>
              </a:rPr>
              <a:t>0</a:t>
            </a:r>
            <a:r>
              <a:rPr kumimoji="1" lang="en-US" altLang="ja-JP" sz="1100" b="1" dirty="0" smtClean="0">
                <a:latin typeface="HGP明朝E" pitchFamily="18" charset="-128"/>
                <a:ea typeface="HGP明朝E" pitchFamily="18" charset="-128"/>
              </a:rPr>
              <a:t>0</a:t>
            </a:r>
            <a:endParaRPr kumimoji="1" lang="ja-JP" altLang="en-US" sz="1100" b="1" dirty="0">
              <a:latin typeface="HGP明朝E" pitchFamily="18" charset="-128"/>
              <a:ea typeface="HGP明朝E" pitchFamily="18" charset="-128"/>
            </a:endParaRPr>
          </a:p>
        </p:txBody>
      </p:sp>
      <p:sp>
        <p:nvSpPr>
          <p:cNvPr id="63" name="テキスト ボックス 62"/>
          <p:cNvSpPr txBox="1"/>
          <p:nvPr/>
        </p:nvSpPr>
        <p:spPr bwMode="auto">
          <a:xfrm>
            <a:off x="-400539" y="5441075"/>
            <a:ext cx="1800200" cy="261610"/>
          </a:xfrm>
          <a:prstGeom prst="rect">
            <a:avLst/>
          </a:prstGeom>
          <a:noFill/>
          <a:ln w="9525">
            <a:noFill/>
            <a:miter lim="800000"/>
            <a:headEnd/>
            <a:tailEnd/>
          </a:ln>
        </p:spPr>
        <p:txBody>
          <a:bodyPr wrap="square" rtlCol="0">
            <a:spAutoFit/>
          </a:bodyPr>
          <a:lstStyle/>
          <a:p>
            <a:pPr algn="ctr"/>
            <a:r>
              <a:rPr kumimoji="1" lang="en-US" altLang="ja-JP" sz="1100" b="1" dirty="0" smtClean="0">
                <a:latin typeface="HGP明朝E" pitchFamily="18" charset="-128"/>
                <a:ea typeface="HGP明朝E" pitchFamily="18" charset="-128"/>
              </a:rPr>
              <a:t>20</a:t>
            </a:r>
            <a:r>
              <a:rPr kumimoji="1" lang="ja-JP" altLang="en-US" sz="1100" b="1" dirty="0" smtClean="0">
                <a:latin typeface="HGP明朝E" pitchFamily="18" charset="-128"/>
                <a:ea typeface="HGP明朝E" pitchFamily="18" charset="-128"/>
              </a:rPr>
              <a:t>：</a:t>
            </a:r>
            <a:r>
              <a:rPr lang="en-US" altLang="ja-JP" sz="1100" b="1" dirty="0">
                <a:latin typeface="HGP明朝E" pitchFamily="18" charset="-128"/>
                <a:ea typeface="HGP明朝E" pitchFamily="18" charset="-128"/>
              </a:rPr>
              <a:t>0</a:t>
            </a:r>
            <a:r>
              <a:rPr kumimoji="1" lang="en-US" altLang="ja-JP" sz="1100" b="1" dirty="0" smtClean="0">
                <a:latin typeface="HGP明朝E" pitchFamily="18" charset="-128"/>
                <a:ea typeface="HGP明朝E" pitchFamily="18" charset="-128"/>
              </a:rPr>
              <a:t>0</a:t>
            </a:r>
            <a:r>
              <a:rPr kumimoji="1" lang="ja-JP" altLang="en-US" sz="1100" b="1" dirty="0" smtClean="0">
                <a:latin typeface="HGP明朝E" pitchFamily="18" charset="-128"/>
                <a:ea typeface="HGP明朝E" pitchFamily="18" charset="-128"/>
              </a:rPr>
              <a:t>～</a:t>
            </a:r>
            <a:r>
              <a:rPr lang="en-US" altLang="ja-JP" sz="1100" b="1" dirty="0" smtClean="0">
                <a:latin typeface="HGP明朝E" pitchFamily="18" charset="-128"/>
                <a:ea typeface="HGP明朝E" pitchFamily="18" charset="-128"/>
              </a:rPr>
              <a:t>20</a:t>
            </a:r>
            <a:r>
              <a:rPr kumimoji="1" lang="ja-JP" altLang="en-US" sz="1100" b="1" dirty="0" smtClean="0">
                <a:latin typeface="HGP明朝E" pitchFamily="18" charset="-128"/>
                <a:ea typeface="HGP明朝E" pitchFamily="18" charset="-128"/>
              </a:rPr>
              <a:t>：</a:t>
            </a:r>
            <a:r>
              <a:rPr kumimoji="1" lang="en-US" altLang="ja-JP" sz="1100" b="1" dirty="0" smtClean="0">
                <a:latin typeface="HGP明朝E" pitchFamily="18" charset="-128"/>
                <a:ea typeface="HGP明朝E" pitchFamily="18" charset="-128"/>
              </a:rPr>
              <a:t>50</a:t>
            </a:r>
            <a:endParaRPr kumimoji="1" lang="ja-JP" altLang="en-US" sz="1100" b="1" dirty="0">
              <a:latin typeface="HGP明朝E" pitchFamily="18" charset="-128"/>
              <a:ea typeface="HGP明朝E" pitchFamily="18" charset="-128"/>
            </a:endParaRPr>
          </a:p>
        </p:txBody>
      </p:sp>
      <p:sp>
        <p:nvSpPr>
          <p:cNvPr id="64" name="テキスト ボックス 63"/>
          <p:cNvSpPr txBox="1"/>
          <p:nvPr/>
        </p:nvSpPr>
        <p:spPr bwMode="auto">
          <a:xfrm>
            <a:off x="-393235" y="8488219"/>
            <a:ext cx="1800200" cy="261610"/>
          </a:xfrm>
          <a:prstGeom prst="rect">
            <a:avLst/>
          </a:prstGeom>
          <a:noFill/>
          <a:ln w="9525">
            <a:noFill/>
            <a:miter lim="800000"/>
            <a:headEnd/>
            <a:tailEnd/>
          </a:ln>
        </p:spPr>
        <p:txBody>
          <a:bodyPr wrap="square" rtlCol="0">
            <a:spAutoFit/>
          </a:bodyPr>
          <a:lstStyle/>
          <a:p>
            <a:pPr algn="ctr"/>
            <a:r>
              <a:rPr lang="en-US" altLang="ja-JP" sz="1100" b="1" dirty="0" smtClean="0">
                <a:latin typeface="HGP明朝E" pitchFamily="18" charset="-128"/>
                <a:ea typeface="HGP明朝E" pitchFamily="18" charset="-128"/>
              </a:rPr>
              <a:t>20</a:t>
            </a:r>
            <a:r>
              <a:rPr kumimoji="1" lang="ja-JP" altLang="en-US" sz="1100" b="1" dirty="0" smtClean="0">
                <a:latin typeface="HGP明朝E" pitchFamily="18" charset="-128"/>
                <a:ea typeface="HGP明朝E" pitchFamily="18" charset="-128"/>
              </a:rPr>
              <a:t>：</a:t>
            </a:r>
            <a:r>
              <a:rPr kumimoji="1" lang="en-US" altLang="ja-JP" sz="1100" b="1" dirty="0" smtClean="0">
                <a:latin typeface="HGP明朝E" pitchFamily="18" charset="-128"/>
                <a:ea typeface="HGP明朝E" pitchFamily="18" charset="-128"/>
              </a:rPr>
              <a:t>50</a:t>
            </a:r>
            <a:r>
              <a:rPr kumimoji="1" lang="ja-JP" altLang="en-US" sz="1100" b="1" dirty="0" smtClean="0">
                <a:latin typeface="HGP明朝E" pitchFamily="18" charset="-128"/>
                <a:ea typeface="HGP明朝E" pitchFamily="18" charset="-128"/>
              </a:rPr>
              <a:t>～</a:t>
            </a:r>
            <a:r>
              <a:rPr lang="en-US" altLang="ja-JP" sz="1100" b="1" dirty="0" smtClean="0">
                <a:latin typeface="HGP明朝E" pitchFamily="18" charset="-128"/>
                <a:ea typeface="HGP明朝E" pitchFamily="18" charset="-128"/>
              </a:rPr>
              <a:t>21</a:t>
            </a:r>
            <a:r>
              <a:rPr kumimoji="1" lang="ja-JP" altLang="en-US" sz="1100" b="1" dirty="0" smtClean="0">
                <a:latin typeface="HGP明朝E" pitchFamily="18" charset="-128"/>
                <a:ea typeface="HGP明朝E" pitchFamily="18" charset="-128"/>
              </a:rPr>
              <a:t>：</a:t>
            </a:r>
            <a:r>
              <a:rPr kumimoji="1" lang="en-US" altLang="ja-JP" sz="1100" b="1" dirty="0" smtClean="0">
                <a:latin typeface="HGP明朝E" pitchFamily="18" charset="-128"/>
                <a:ea typeface="HGP明朝E" pitchFamily="18" charset="-128"/>
              </a:rPr>
              <a:t>00</a:t>
            </a:r>
            <a:endParaRPr kumimoji="1" lang="ja-JP" altLang="en-US" sz="1100" b="1" dirty="0">
              <a:latin typeface="HGP明朝E" pitchFamily="18" charset="-128"/>
              <a:ea typeface="HGP明朝E" pitchFamily="18" charset="-128"/>
            </a:endParaRPr>
          </a:p>
        </p:txBody>
      </p:sp>
      <p:sp>
        <p:nvSpPr>
          <p:cNvPr id="65" name="テキスト ボックス 64"/>
          <p:cNvSpPr txBox="1"/>
          <p:nvPr/>
        </p:nvSpPr>
        <p:spPr>
          <a:xfrm>
            <a:off x="284551" y="9654954"/>
            <a:ext cx="6288902" cy="253916"/>
          </a:xfrm>
          <a:prstGeom prst="rect">
            <a:avLst/>
          </a:prstGeom>
          <a:noFill/>
        </p:spPr>
        <p:txBody>
          <a:bodyPr wrap="none" rtlCol="0">
            <a:spAutoFit/>
          </a:bodyPr>
          <a:lstStyle/>
          <a:p>
            <a:pPr algn="ctr"/>
            <a:r>
              <a:rPr lang="ja-JP" altLang="en-US" sz="1050" dirty="0" smtClean="0">
                <a:solidFill>
                  <a:srgbClr val="0070C0"/>
                </a:solidFill>
                <a:latin typeface="HG丸ｺﾞｼｯｸM-PRO" panose="020F0600000000000000" pitchFamily="50" charset="-128"/>
                <a:ea typeface="HG丸ｺﾞｼｯｸM-PRO" panose="020F0600000000000000" pitchFamily="50" charset="-128"/>
                <a:cs typeface="Meiryo UI" panose="020B0604030504040204" pitchFamily="50" charset="-128"/>
              </a:rPr>
              <a:t>主催：ブリストル・マイヤーズ スクイブ株式会社　　　後援：公益社団法人　茨城県臨床検査技師会</a:t>
            </a:r>
            <a:endParaRPr kumimoji="1" lang="ja-JP" altLang="en-US" sz="1050" dirty="0">
              <a:solidFill>
                <a:srgbClr val="0070C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67" name="正方形/長方形 66"/>
          <p:cNvSpPr/>
          <p:nvPr/>
        </p:nvSpPr>
        <p:spPr>
          <a:xfrm>
            <a:off x="412720" y="1786916"/>
            <a:ext cx="6129286" cy="788441"/>
          </a:xfrm>
          <a:prstGeom prst="rect">
            <a:avLst/>
          </a:prstGeom>
          <a:noFill/>
          <a:ln w="38100">
            <a:solidFill>
              <a:srgbClr val="18239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None/>
            </a:pPr>
            <a:r>
              <a:rPr lang="ja-JP" altLang="en-US"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日時</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2019</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 </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５</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月 </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１７</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日</a:t>
            </a:r>
            <a:r>
              <a:rPr lang="en-US" altLang="ja-JP"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金</a:t>
            </a:r>
            <a:r>
              <a:rPr lang="en-US" altLang="ja-JP"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19:00</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21:00</a:t>
            </a:r>
          </a:p>
          <a:p>
            <a:pPr algn="ctr">
              <a:buFont typeface="Wingdings" pitchFamily="2" charset="2"/>
              <a:buNone/>
            </a:pP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会場</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ｵｰｸﾗﾌﾛﾝﾃｨｱﾎﾃﾙつくば　アネックス館２</a:t>
            </a:r>
            <a:r>
              <a:rPr lang="en-US" altLang="ja-JP"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F </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有明</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a:buFont typeface="Wingdings" pitchFamily="2" charset="2"/>
              <a:buNone/>
            </a:pPr>
            <a:r>
              <a:rPr lang="ja-JP" altLang="en-US"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茨城県つくば市吾妻１丁目１３６４−１　　</a:t>
            </a:r>
            <a:r>
              <a:rPr lang="en-US" altLang="zh-TW" sz="12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TEL</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029-852-1112</a:t>
            </a:r>
            <a:endParaRPr lang="en-US" altLang="zh-TW" sz="12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1002987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1" descr="SP4"/>
          <p:cNvPicPr>
            <a:picLocks noChangeAspect="1" noChangeArrowheads="1"/>
          </p:cNvPicPr>
          <p:nvPr/>
        </p:nvPicPr>
        <p:blipFill>
          <a:blip r:embed="rId3" cstate="print"/>
          <a:srcRect/>
          <a:stretch>
            <a:fillRect/>
          </a:stretch>
        </p:blipFill>
        <p:spPr bwMode="auto">
          <a:xfrm>
            <a:off x="0" y="1136576"/>
            <a:ext cx="6858000" cy="165100"/>
          </a:xfrm>
          <a:prstGeom prst="rect">
            <a:avLst/>
          </a:prstGeom>
          <a:noFill/>
          <a:ln w="9525">
            <a:noFill/>
            <a:miter lim="800000"/>
            <a:headEnd/>
            <a:tailEnd/>
          </a:ln>
        </p:spPr>
      </p:pic>
      <p:sp>
        <p:nvSpPr>
          <p:cNvPr id="11" name="角丸四角形 10"/>
          <p:cNvSpPr/>
          <p:nvPr/>
        </p:nvSpPr>
        <p:spPr>
          <a:xfrm rot="16200000">
            <a:off x="807550" y="-443295"/>
            <a:ext cx="658527" cy="2088233"/>
          </a:xfrm>
          <a:prstGeom prst="roundRect">
            <a:avLst/>
          </a:prstGeom>
          <a:solidFill>
            <a:srgbClr val="1D07A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400" b="1" dirty="0">
                <a:latin typeface="HG丸ｺﾞｼｯｸM-PRO" panose="020F0600000000000000" pitchFamily="50" charset="-128"/>
                <a:ea typeface="HG丸ｺﾞｼｯｸM-PRO" panose="020F0600000000000000" pitchFamily="50" charset="-128"/>
                <a:cs typeface="Meiryo UI" panose="020B0604030504040204" pitchFamily="50" charset="-128"/>
              </a:rPr>
              <a:t>交通</a:t>
            </a:r>
            <a:r>
              <a:rPr lang="ja-JP" altLang="en-US" sz="24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のご</a:t>
            </a:r>
            <a:r>
              <a:rPr lang="ja-JP" altLang="en-US" sz="2400" b="1" dirty="0">
                <a:latin typeface="HG丸ｺﾞｼｯｸM-PRO" panose="020F0600000000000000" pitchFamily="50" charset="-128"/>
                <a:ea typeface="HG丸ｺﾞｼｯｸM-PRO" panose="020F0600000000000000" pitchFamily="50" charset="-128"/>
                <a:cs typeface="Meiryo UI" panose="020B0604030504040204" pitchFamily="50" charset="-128"/>
              </a:rPr>
              <a:t>案内</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24" name="正方形/長方形 23"/>
          <p:cNvSpPr/>
          <p:nvPr/>
        </p:nvSpPr>
        <p:spPr>
          <a:xfrm>
            <a:off x="2348880" y="206600"/>
            <a:ext cx="4392489" cy="788441"/>
          </a:xfrm>
          <a:prstGeom prst="rect">
            <a:avLst/>
          </a:prstGeom>
          <a:noFill/>
          <a:ln w="38100">
            <a:solidFill>
              <a:srgbClr val="18239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None/>
            </a:pP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日時</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2019</a:t>
            </a:r>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 </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５月 １７日</a:t>
            </a:r>
            <a:r>
              <a:rPr lang="en-US" altLang="ja-JP" sz="11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金</a:t>
            </a:r>
            <a:r>
              <a:rPr lang="en-US" altLang="ja-JP" sz="11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1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19:00</a:t>
            </a:r>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21:00</a:t>
            </a:r>
          </a:p>
          <a:p>
            <a:pPr algn="ctr">
              <a:buFont typeface="Wingdings" pitchFamily="2" charset="2"/>
              <a:buNone/>
            </a:pPr>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会場</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ｵｰｸﾗﾌﾛﾝﾃｨｱﾎﾃﾙつくば　アネックス館２</a:t>
            </a:r>
            <a:r>
              <a:rPr lang="en-US" altLang="ja-JP" sz="11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F </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有明</a:t>
            </a:r>
            <a:endParaRPr lang="en-US" altLang="ja-JP" sz="11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a:buFont typeface="Wingdings" pitchFamily="2" charset="2"/>
              <a:buNone/>
            </a:pP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茨城県</a:t>
            </a:r>
            <a:r>
              <a:rPr lang="ja-JP" altLang="en-US" sz="10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つくば市吾妻１丁目１３６４−１　　</a:t>
            </a:r>
            <a:r>
              <a:rPr lang="en-US" altLang="zh-TW" sz="10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TEL</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0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029-852-1112</a:t>
            </a:r>
            <a:endParaRPr lang="en-US" altLang="zh-TW" sz="10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pic>
        <p:nvPicPr>
          <p:cNvPr id="25" name="図 24"/>
          <p:cNvPicPr>
            <a:picLocks noChangeAspect="1"/>
          </p:cNvPicPr>
          <p:nvPr/>
        </p:nvPicPr>
        <p:blipFill rotWithShape="1">
          <a:blip r:embed="rId4"/>
          <a:srcRect r="3318"/>
          <a:stretch/>
        </p:blipFill>
        <p:spPr>
          <a:xfrm>
            <a:off x="344601" y="2072680"/>
            <a:ext cx="6120680" cy="5141158"/>
          </a:xfrm>
          <a:prstGeom prst="rect">
            <a:avLst/>
          </a:prstGeom>
        </p:spPr>
      </p:pic>
      <p:pic>
        <p:nvPicPr>
          <p:cNvPr id="26" name="図 25"/>
          <p:cNvPicPr>
            <a:picLocks noChangeAspect="1"/>
          </p:cNvPicPr>
          <p:nvPr/>
        </p:nvPicPr>
        <p:blipFill rotWithShape="1">
          <a:blip r:embed="rId5"/>
          <a:srcRect t="8223" b="4107"/>
          <a:stretch/>
        </p:blipFill>
        <p:spPr>
          <a:xfrm>
            <a:off x="37841" y="7405910"/>
            <a:ext cx="6629400" cy="609600"/>
          </a:xfrm>
          <a:prstGeom prst="rect">
            <a:avLst/>
          </a:prstGeom>
        </p:spPr>
      </p:pic>
      <p:pic>
        <p:nvPicPr>
          <p:cNvPr id="27" name="図 26"/>
          <p:cNvPicPr>
            <a:picLocks noChangeAspect="1"/>
          </p:cNvPicPr>
          <p:nvPr/>
        </p:nvPicPr>
        <p:blipFill>
          <a:blip r:embed="rId6"/>
          <a:stretch>
            <a:fillRect/>
          </a:stretch>
        </p:blipFill>
        <p:spPr>
          <a:xfrm>
            <a:off x="11945" y="8479553"/>
            <a:ext cx="6858000" cy="542109"/>
          </a:xfrm>
          <a:prstGeom prst="rect">
            <a:avLst/>
          </a:prstGeom>
        </p:spPr>
      </p:pic>
    </p:spTree>
    <p:extLst>
      <p:ext uri="{BB962C8B-B14F-4D97-AF65-F5344CB8AC3E}">
        <p14:creationId xmlns:p14="http://schemas.microsoft.com/office/powerpoint/2010/main" val="1889843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wrap="square">
        <a:spAutoFit/>
      </a:bodyPr>
      <a:lstStyle>
        <a:defPPr>
          <a:defRPr b="1" dirty="0">
            <a:latin typeface="HGP明朝E" pitchFamily="18" charset="-128"/>
            <a:ea typeface="HGP明朝E" pitchFamily="18"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228</Words>
  <Application>Microsoft Office PowerPoint</Application>
  <PresentationFormat>A4 210 x 297 mm</PresentationFormat>
  <Paragraphs>60</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HGP明朝E</vt:lpstr>
      <vt:lpstr>HG丸ｺﾞｼｯｸM-PRO</vt:lpstr>
      <vt:lpstr>Meiryo UI</vt:lpstr>
      <vt:lpstr>ＭＳ Ｐゴシック</vt:lpstr>
      <vt:lpstr>Arial</vt:lpstr>
      <vt:lpstr>Calibri</vt:lpstr>
      <vt:lpstr>Wingdings</vt:lpstr>
      <vt:lpstr>Office テーマ</vt:lpstr>
      <vt:lpstr>Office ​​テーマ</vt:lpstr>
      <vt:lpstr>PowerPoint プレゼンテーション</vt:lpstr>
      <vt:lpstr>PowerPoint プレゼンテーション</vt:lpstr>
    </vt:vector>
  </TitlesOfParts>
  <Company>Bristol-Myers Squibb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BMS</dc:creator>
  <cp:lastModifiedBy>Nakashima, Shintaro</cp:lastModifiedBy>
  <cp:revision>161</cp:revision>
  <cp:lastPrinted>2019-03-13T03:25:23Z</cp:lastPrinted>
  <dcterms:created xsi:type="dcterms:W3CDTF">2014-01-22T00:56:05Z</dcterms:created>
  <dcterms:modified xsi:type="dcterms:W3CDTF">2019-04-24T02:44:12Z</dcterms:modified>
</cp:coreProperties>
</file>